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7" r:id="rId2"/>
    <p:sldId id="447" r:id="rId3"/>
    <p:sldId id="435" r:id="rId4"/>
    <p:sldId id="436" r:id="rId5"/>
    <p:sldId id="448" r:id="rId6"/>
    <p:sldId id="446" r:id="rId7"/>
    <p:sldId id="437" r:id="rId8"/>
    <p:sldId id="438" r:id="rId9"/>
    <p:sldId id="456" r:id="rId10"/>
    <p:sldId id="457" r:id="rId11"/>
    <p:sldId id="339" r:id="rId12"/>
    <p:sldId id="403" r:id="rId13"/>
    <p:sldId id="404" r:id="rId14"/>
    <p:sldId id="405" r:id="rId15"/>
    <p:sldId id="406" r:id="rId16"/>
    <p:sldId id="461" r:id="rId17"/>
    <p:sldId id="407" r:id="rId18"/>
    <p:sldId id="410" r:id="rId19"/>
    <p:sldId id="411" r:id="rId20"/>
    <p:sldId id="412" r:id="rId21"/>
    <p:sldId id="414" r:id="rId22"/>
    <p:sldId id="415" r:id="rId23"/>
    <p:sldId id="416" r:id="rId24"/>
    <p:sldId id="417" r:id="rId25"/>
    <p:sldId id="458" r:id="rId26"/>
    <p:sldId id="418" r:id="rId27"/>
    <p:sldId id="422" r:id="rId28"/>
    <p:sldId id="424" r:id="rId29"/>
    <p:sldId id="420" r:id="rId30"/>
    <p:sldId id="426" r:id="rId31"/>
    <p:sldId id="427" r:id="rId32"/>
    <p:sldId id="428" r:id="rId33"/>
    <p:sldId id="459" r:id="rId34"/>
    <p:sldId id="453" r:id="rId35"/>
    <p:sldId id="454" r:id="rId36"/>
    <p:sldId id="450" r:id="rId37"/>
    <p:sldId id="451" r:id="rId38"/>
    <p:sldId id="452" r:id="rId39"/>
    <p:sldId id="455" r:id="rId40"/>
    <p:sldId id="460" r:id="rId41"/>
    <p:sldId id="429" r:id="rId42"/>
    <p:sldId id="432" r:id="rId43"/>
    <p:sldId id="431" r:id="rId44"/>
    <p:sldId id="462" r:id="rId45"/>
    <p:sldId id="463" r:id="rId46"/>
    <p:sldId id="449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4" userDrawn="1">
          <p15:clr>
            <a:srgbClr val="A4A3A4"/>
          </p15:clr>
        </p15:guide>
        <p15:guide id="2" orient="horz" pos="1824" userDrawn="1">
          <p15:clr>
            <a:srgbClr val="A4A3A4"/>
          </p15:clr>
        </p15:guide>
        <p15:guide id="3" pos="5352" userDrawn="1">
          <p15:clr>
            <a:srgbClr val="A4A3A4"/>
          </p15:clr>
        </p15:guide>
        <p15:guide id="4" pos="2880" userDrawn="1">
          <p15:clr>
            <a:srgbClr val="A4A3A4"/>
          </p15:clr>
        </p15:guide>
        <p15:guide id="5" pos="408" userDrawn="1">
          <p15:clr>
            <a:srgbClr val="A4A3A4"/>
          </p15:clr>
        </p15:guide>
        <p15:guide id="6" orient="horz" pos="2496" userDrawn="1">
          <p15:clr>
            <a:srgbClr val="A4A3A4"/>
          </p15:clr>
        </p15:guide>
        <p15:guide id="7" orient="horz" pos="2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61" autoAdjust="0"/>
    <p:restoredTop sz="93798" autoAdjust="0"/>
  </p:normalViewPr>
  <p:slideViewPr>
    <p:cSldViewPr snapToGrid="0" showGuides="1">
      <p:cViewPr varScale="1">
        <p:scale>
          <a:sx n="194" d="100"/>
          <a:sy n="194" d="100"/>
        </p:scale>
        <p:origin x="480" y="184"/>
      </p:cViewPr>
      <p:guideLst>
        <p:guide orient="horz" pos="984"/>
        <p:guide orient="horz" pos="1824"/>
        <p:guide pos="5352"/>
        <p:guide pos="2880"/>
        <p:guide pos="408"/>
        <p:guide orient="horz" pos="2496"/>
        <p:guide orient="horz" pos="2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25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hdphoto1.wdp>
</file>

<file path=ppt/media/image1.jpg>
</file>

<file path=ppt/media/image2.jpg>
</file>

<file path=ppt/media/image3.jpeg>
</file>

<file path=ppt/media/image4.tiff>
</file>

<file path=ppt/media/image5.tiff>
</file>

<file path=ppt/media/image6.tif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E1A65-3F52-4A6D-B642-992A44813F11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4B4A7-0093-4E2B-A0DC-511E3526CA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21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EDEF7882-605E-1044-817D-705C40855F35}" type="slidenum">
              <a:rPr lang="en-US" altLang="x-none" sz="1200"/>
              <a:pPr eaLnBrk="1" hangingPunct="1"/>
              <a:t>5</a:t>
            </a:fld>
            <a:endParaRPr lang="en-US" altLang="x-none" sz="1200"/>
          </a:p>
        </p:txBody>
      </p:sp>
      <p:sp>
        <p:nvSpPr>
          <p:cNvPr id="59394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939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66314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 smtClean="0"/>
              <a:t>A data quality element includes a measure, implemented as a reference to a measure database or registry, a description of the method used to apply that measure, and a result.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4EC39-7544-4C7F-93EE-0C17C74951D0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23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Modular Quality Information</a:t>
            </a:r>
          </a:p>
          <a:p>
            <a:r>
              <a:rPr lang="en-US">
                <a:latin typeface="+mn-lt"/>
                <a:cs typeface="Calibri"/>
              </a:rPr>
              <a:t>ISO 19115 three data quality measure properties were included directly in the DQ_Element object  </a:t>
            </a:r>
          </a:p>
          <a:p>
            <a:endParaRPr lang="en-US">
              <a:latin typeface="+mn-lt"/>
              <a:cs typeface="Calibri"/>
            </a:endParaRPr>
          </a:p>
          <a:p>
            <a:r>
              <a:rPr lang="en-US">
                <a:latin typeface="+mn-lt"/>
                <a:cs typeface="Calibri"/>
              </a:rPr>
              <a:t>ISO 19157 data quality measure properties are in a separate object and provide a much more complete description of the measures.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4EC39-7544-4C7F-93EE-0C17C74951D0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296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Modular Quality Information</a:t>
            </a:r>
          </a:p>
          <a:p>
            <a:r>
              <a:rPr lang="en-US">
                <a:latin typeface="+mn-lt"/>
                <a:cs typeface="Calibri"/>
              </a:rPr>
              <a:t>ISO 19115 three data quality measure properties were included directly in the DQ_Element object  </a:t>
            </a:r>
          </a:p>
          <a:p>
            <a:endParaRPr lang="en-US">
              <a:latin typeface="+mn-lt"/>
              <a:cs typeface="Calibri"/>
            </a:endParaRPr>
          </a:p>
          <a:p>
            <a:r>
              <a:rPr lang="en-US">
                <a:latin typeface="+mn-lt"/>
                <a:cs typeface="Calibri"/>
              </a:rPr>
              <a:t>ISO 19157 data quality measure properties are in a separate object and provide a much more complete description of the measures.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4EC39-7544-4C7F-93EE-0C17C74951D0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0658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EDEF7882-605E-1044-817D-705C40855F35}" type="slidenum">
              <a:rPr lang="en-US" altLang="x-none" sz="1200"/>
              <a:pPr eaLnBrk="1" hangingPunct="1"/>
              <a:t>39</a:t>
            </a:fld>
            <a:endParaRPr lang="en-US" altLang="x-none" sz="1200"/>
          </a:p>
        </p:txBody>
      </p:sp>
      <p:sp>
        <p:nvSpPr>
          <p:cNvPr id="59394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939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64291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smtClean="0"/>
              <a:t>ISO Implementation:</a:t>
            </a:r>
          </a:p>
          <a:p>
            <a:r>
              <a:rPr lang="en-US" sz="1200" dirty="0" smtClean="0"/>
              <a:t>Implementing these concepts in ISO involves several high-level objects: </a:t>
            </a:r>
          </a:p>
          <a:p>
            <a:endParaRPr lang="en-US" sz="1200" b="1" dirty="0" smtClean="0"/>
          </a:p>
          <a:p>
            <a:r>
              <a:rPr lang="en-US" sz="1200" b="1" dirty="0" err="1" smtClean="0"/>
              <a:t>MD_ContentInformation</a:t>
            </a:r>
            <a:r>
              <a:rPr lang="en-US" sz="1200" dirty="0" smtClean="0"/>
              <a:t> provides grouping and holds variable properties and characteristics. It includes </a:t>
            </a:r>
            <a:r>
              <a:rPr lang="en-US" sz="1200" dirty="0" err="1" smtClean="0"/>
              <a:t>MI_RangeElementDescriptions</a:t>
            </a:r>
            <a:r>
              <a:rPr lang="en-US" sz="1200" dirty="0" smtClean="0"/>
              <a:t> for the fill values.</a:t>
            </a:r>
          </a:p>
          <a:p>
            <a:r>
              <a:rPr lang="en-US" sz="1200" b="1" dirty="0" err="1" smtClean="0"/>
              <a:t>MD_GridSpatialRepresentation</a:t>
            </a:r>
            <a:r>
              <a:rPr lang="en-US" sz="1200" dirty="0" smtClean="0"/>
              <a:t> holds information about dimensions</a:t>
            </a:r>
          </a:p>
          <a:p>
            <a:r>
              <a:rPr lang="en-US" sz="1200" b="1" dirty="0" err="1" smtClean="0"/>
              <a:t>LI_Lineage</a:t>
            </a:r>
            <a:r>
              <a:rPr lang="en-US" sz="1200" dirty="0" smtClean="0"/>
              <a:t> holds information about measurement and reporting processes.</a:t>
            </a:r>
          </a:p>
          <a:p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50E9F-1E3C-4341-B840-DE79C1703069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98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EDEF7882-605E-1044-817D-705C40855F35}" type="slidenum">
              <a:rPr lang="en-US" altLang="x-none" sz="1200"/>
              <a:pPr eaLnBrk="1" hangingPunct="1"/>
              <a:t>6</a:t>
            </a:fld>
            <a:endParaRPr lang="en-US" altLang="x-none" sz="1200"/>
          </a:p>
        </p:txBody>
      </p:sp>
      <p:sp>
        <p:nvSpPr>
          <p:cNvPr id="59394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939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0581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smtClean="0"/>
              <a:t>ISO Implementation:</a:t>
            </a:r>
          </a:p>
          <a:p>
            <a:r>
              <a:rPr lang="en-US" sz="1200" dirty="0" smtClean="0"/>
              <a:t>Implementing these concepts in ISO involves several high-level objects: </a:t>
            </a:r>
          </a:p>
          <a:p>
            <a:endParaRPr lang="en-US" sz="1200" b="1" dirty="0" smtClean="0"/>
          </a:p>
          <a:p>
            <a:r>
              <a:rPr lang="en-US" sz="1200" b="1" dirty="0" err="1" smtClean="0"/>
              <a:t>MD_ContentInformation</a:t>
            </a:r>
            <a:r>
              <a:rPr lang="en-US" sz="1200" dirty="0" smtClean="0"/>
              <a:t> provides grouping and holds variable properties and characteristics. It includes </a:t>
            </a:r>
            <a:r>
              <a:rPr lang="en-US" sz="1200" dirty="0" err="1" smtClean="0"/>
              <a:t>MI_RangeElementDescriptions</a:t>
            </a:r>
            <a:r>
              <a:rPr lang="en-US" sz="1200" dirty="0" smtClean="0"/>
              <a:t> for the fill values.</a:t>
            </a:r>
          </a:p>
          <a:p>
            <a:r>
              <a:rPr lang="en-US" sz="1200" b="1" dirty="0" err="1" smtClean="0"/>
              <a:t>MD_GridSpatialRepresentation</a:t>
            </a:r>
            <a:r>
              <a:rPr lang="en-US" sz="1200" dirty="0" smtClean="0"/>
              <a:t> holds information about dimensions</a:t>
            </a:r>
          </a:p>
          <a:p>
            <a:r>
              <a:rPr lang="en-US" sz="1200" b="1" dirty="0" err="1" smtClean="0"/>
              <a:t>LI_Lineage</a:t>
            </a:r>
            <a:r>
              <a:rPr lang="en-US" sz="1200" dirty="0" smtClean="0"/>
              <a:t> holds information about measurement and reporting processes.</a:t>
            </a:r>
          </a:p>
          <a:p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50E9F-1E3C-4341-B840-DE79C170306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857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74B4A7-0093-4E2B-A0DC-511E3526CA65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938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smtClean="0"/>
              <a:t>ISO Implementation:</a:t>
            </a:r>
          </a:p>
          <a:p>
            <a:r>
              <a:rPr lang="en-US" sz="1200" dirty="0" smtClean="0"/>
              <a:t>Implementing these concepts in ISO involves several high-level objects: </a:t>
            </a:r>
          </a:p>
          <a:p>
            <a:endParaRPr lang="en-US" sz="1200" b="1" dirty="0" smtClean="0"/>
          </a:p>
          <a:p>
            <a:r>
              <a:rPr lang="en-US" sz="1200" b="1" dirty="0" err="1" smtClean="0"/>
              <a:t>MD_ContentInformation</a:t>
            </a:r>
            <a:r>
              <a:rPr lang="en-US" sz="1200" dirty="0" smtClean="0"/>
              <a:t> provides grouping and holds variable properties and characteristics. It includes </a:t>
            </a:r>
            <a:r>
              <a:rPr lang="en-US" sz="1200" dirty="0" err="1" smtClean="0"/>
              <a:t>MI_RangeElementDescriptions</a:t>
            </a:r>
            <a:r>
              <a:rPr lang="en-US" sz="1200" dirty="0" smtClean="0"/>
              <a:t> for the fill values.</a:t>
            </a:r>
          </a:p>
          <a:p>
            <a:r>
              <a:rPr lang="en-US" sz="1200" b="1" dirty="0" err="1" smtClean="0"/>
              <a:t>MD_GridSpatialRepresentation</a:t>
            </a:r>
            <a:r>
              <a:rPr lang="en-US" sz="1200" dirty="0" smtClean="0"/>
              <a:t> holds information about dimensions</a:t>
            </a:r>
          </a:p>
          <a:p>
            <a:r>
              <a:rPr lang="en-US" sz="1200" b="1" dirty="0" err="1" smtClean="0"/>
              <a:t>LI_Lineage</a:t>
            </a:r>
            <a:r>
              <a:rPr lang="en-US" sz="1200" dirty="0" smtClean="0"/>
              <a:t> holds information about measurement and reporting processes.</a:t>
            </a:r>
          </a:p>
          <a:p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50E9F-1E3C-4341-B840-DE79C170306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10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smtClean="0"/>
              <a:t>ISO Implementation:</a:t>
            </a:r>
          </a:p>
          <a:p>
            <a:r>
              <a:rPr lang="en-US" sz="1200" dirty="0" smtClean="0"/>
              <a:t>Implementing these concepts in ISO involves several high-level objects: </a:t>
            </a:r>
          </a:p>
          <a:p>
            <a:endParaRPr lang="en-US" sz="1200" b="1" dirty="0" smtClean="0"/>
          </a:p>
          <a:p>
            <a:r>
              <a:rPr lang="en-US" sz="1200" b="1" dirty="0" err="1" smtClean="0"/>
              <a:t>MD_ContentInformation</a:t>
            </a:r>
            <a:r>
              <a:rPr lang="en-US" sz="1200" dirty="0" smtClean="0"/>
              <a:t> provides grouping and holds variable properties and characteristics. It includes </a:t>
            </a:r>
            <a:r>
              <a:rPr lang="en-US" sz="1200" dirty="0" err="1" smtClean="0"/>
              <a:t>MI_RangeElementDescriptions</a:t>
            </a:r>
            <a:r>
              <a:rPr lang="en-US" sz="1200" dirty="0" smtClean="0"/>
              <a:t> for the fill values.</a:t>
            </a:r>
          </a:p>
          <a:p>
            <a:r>
              <a:rPr lang="en-US" sz="1200" b="1" dirty="0" err="1" smtClean="0"/>
              <a:t>MD_GridSpatialRepresentation</a:t>
            </a:r>
            <a:r>
              <a:rPr lang="en-US" sz="1200" dirty="0" smtClean="0"/>
              <a:t> holds information about dimensions</a:t>
            </a:r>
          </a:p>
          <a:p>
            <a:r>
              <a:rPr lang="en-US" sz="1200" b="1" dirty="0" err="1" smtClean="0"/>
              <a:t>LI_Lineage</a:t>
            </a:r>
            <a:r>
              <a:rPr lang="en-US" sz="1200" dirty="0" smtClean="0"/>
              <a:t> holds information about measurement and reporting processes.</a:t>
            </a:r>
          </a:p>
          <a:p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50E9F-1E3C-4341-B840-DE79C170306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31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smtClean="0"/>
              <a:t>ISO Implementation:</a:t>
            </a:r>
          </a:p>
          <a:p>
            <a:r>
              <a:rPr lang="en-US" sz="1200" dirty="0" smtClean="0"/>
              <a:t>Implementing these concepts in ISO involves several high-level objects: </a:t>
            </a:r>
          </a:p>
          <a:p>
            <a:endParaRPr lang="en-US" sz="1200" b="1" dirty="0" smtClean="0"/>
          </a:p>
          <a:p>
            <a:r>
              <a:rPr lang="en-US" sz="1200" b="1" dirty="0" err="1" smtClean="0"/>
              <a:t>MD_ContentInformation</a:t>
            </a:r>
            <a:r>
              <a:rPr lang="en-US" sz="1200" dirty="0" smtClean="0"/>
              <a:t> provides grouping and holds variable properties and characteristics. It includes </a:t>
            </a:r>
            <a:r>
              <a:rPr lang="en-US" sz="1200" dirty="0" err="1" smtClean="0"/>
              <a:t>MI_RangeElementDescriptions</a:t>
            </a:r>
            <a:r>
              <a:rPr lang="en-US" sz="1200" dirty="0" smtClean="0"/>
              <a:t> for the fill values.</a:t>
            </a:r>
          </a:p>
          <a:p>
            <a:r>
              <a:rPr lang="en-US" sz="1200" b="1" dirty="0" err="1" smtClean="0"/>
              <a:t>MD_GridSpatialRepresentation</a:t>
            </a:r>
            <a:r>
              <a:rPr lang="en-US" sz="1200" dirty="0" smtClean="0"/>
              <a:t> holds information about dimensions</a:t>
            </a:r>
          </a:p>
          <a:p>
            <a:r>
              <a:rPr lang="en-US" sz="1200" b="1" dirty="0" err="1" smtClean="0"/>
              <a:t>LI_Lineage</a:t>
            </a:r>
            <a:r>
              <a:rPr lang="en-US" sz="1200" dirty="0" smtClean="0"/>
              <a:t> holds information about measurement and reporting processes.</a:t>
            </a:r>
          </a:p>
          <a:p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50E9F-1E3C-4341-B840-DE79C170306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60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ISO 19157 is a conceptual</a:t>
            </a:r>
            <a:r>
              <a:rPr lang="en-US" baseline="0" dirty="0" smtClean="0"/>
              <a:t> model for data quality metadata that can fit on one page. While the complete model includes many objects, most of these are instantiations of a few simple abstract classes.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4EC39-7544-4C7F-93EE-0C17C74951D0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64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+mn-lt"/>
                <a:cs typeface="Calibri"/>
              </a:rPr>
              <a:t>When only the abstract concepts are considered, the model is very simple. Data quality reports (</a:t>
            </a:r>
            <a:r>
              <a:rPr lang="en-US" dirty="0" err="1" smtClean="0">
                <a:latin typeface="+mn-lt"/>
                <a:cs typeface="Calibri"/>
              </a:rPr>
              <a:t>DQ_Elements</a:t>
            </a:r>
            <a:r>
              <a:rPr lang="en-US" dirty="0" smtClean="0">
                <a:latin typeface="+mn-lt"/>
                <a:cs typeface="Calibri"/>
              </a:rPr>
              <a:t>) can include</a:t>
            </a:r>
            <a:r>
              <a:rPr lang="en-US" baseline="0" dirty="0" smtClean="0">
                <a:latin typeface="+mn-lt"/>
                <a:cs typeface="Calibri"/>
              </a:rPr>
              <a:t> measures, methods, and results or be stand alone reports that are cited from the record.</a:t>
            </a:r>
            <a:endParaRPr lang="en-US" dirty="0" smtClean="0">
              <a:latin typeface="+mn-lt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4EC39-7544-4C7F-93EE-0C17C74951D0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8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672" y="274638"/>
            <a:ext cx="8229600" cy="559375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672" y="274638"/>
            <a:ext cx="8229600" cy="559375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4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440" y="284798"/>
            <a:ext cx="8229600" cy="578802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CFA98-73D0-422A-B463-9EEA497A9CE5}" type="datetimeFigureOut">
              <a:rPr lang="en-US" smtClean="0"/>
              <a:pPr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4E5B3C-5F81-4439-BE72-1D7AF4C4884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4" r:id="rId12"/>
    <p:sldLayoutId id="2147483694" r:id="rId13"/>
    <p:sldLayoutId id="2147483715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Relationship Id="rId3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geo-ide.noaa.gov/wiki/index.php?title=ISO_Lineage" TargetMode="External"/><Relationship Id="rId3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eo-ide.noaa.gov/wiki/index.php?title=ISO_People" TargetMode="External"/><Relationship Id="rId3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geo-ide.noaa.gov/wiki/index.php?title=ISO_Lineage" TargetMode="External"/><Relationship Id="rId3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96163" y="1062577"/>
            <a:ext cx="6023610" cy="739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46892" y="315619"/>
            <a:ext cx="8229600" cy="1287269"/>
          </a:xfrm>
        </p:spPr>
        <p:txBody>
          <a:bodyPr>
            <a:noAutofit/>
          </a:bodyPr>
          <a:lstStyle/>
          <a:p>
            <a:pPr lvl="0"/>
            <a:r>
              <a:rPr lang="en-US" sz="4400" dirty="0" smtClean="0"/>
              <a:t>Documentation Building Blocks</a:t>
            </a:r>
            <a:br>
              <a:rPr lang="en-US" sz="4400" dirty="0" smtClean="0"/>
            </a:br>
            <a:r>
              <a:rPr lang="en-US" sz="4400" dirty="0" smtClean="0"/>
              <a:t>Airborne Variables</a:t>
            </a:r>
            <a:endParaRPr lang="en-US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349320" y="1823727"/>
            <a:ext cx="47056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Ted Habermann, John </a:t>
            </a:r>
            <a:r>
              <a:rPr lang="en-US" sz="2800" dirty="0" err="1" smtClean="0"/>
              <a:t>Kozimor</a:t>
            </a:r>
            <a:r>
              <a:rPr lang="en-US" sz="2800" dirty="0" smtClean="0"/>
              <a:t> </a:t>
            </a:r>
          </a:p>
          <a:p>
            <a:r>
              <a:rPr lang="en-US" sz="2800" dirty="0" smtClean="0"/>
              <a:t>The HDF Group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389" y="300655"/>
            <a:ext cx="5819463" cy="5593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Variables and </a:t>
            </a:r>
            <a:r>
              <a:rPr lang="en-US" smtClean="0"/>
              <a:t>Spatial Representations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3871451" y="2662085"/>
            <a:ext cx="1401097" cy="140109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VARIABLE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47700" y="3957621"/>
            <a:ext cx="1655049" cy="818695"/>
            <a:chOff x="1257299" y="1384557"/>
            <a:chExt cx="4982634" cy="818695"/>
          </a:xfrm>
        </p:grpSpPr>
        <p:sp>
          <p:nvSpPr>
            <p:cNvPr id="5" name="Text Box 3"/>
            <p:cNvSpPr txBox="1">
              <a:spLocks noChangeArrowheads="1"/>
            </p:cNvSpPr>
            <p:nvPr/>
          </p:nvSpPr>
          <p:spPr bwMode="auto">
            <a:xfrm>
              <a:off x="1258883" y="1384557"/>
              <a:ext cx="4981050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</a:rPr>
                <a:t>LI_ProcessStep</a:t>
              </a:r>
              <a:endParaRPr lang="en-US" sz="1600" i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1258883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1257299" y="2031002"/>
              <a:ext cx="4978400" cy="172250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376852" y="2039569"/>
            <a:ext cx="2068649" cy="808517"/>
            <a:chOff x="1258884" y="1384557"/>
            <a:chExt cx="4981049" cy="808517"/>
          </a:xfrm>
        </p:grpSpPr>
        <p:sp>
          <p:nvSpPr>
            <p:cNvPr id="9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</a:rPr>
                <a:t>DQ_DataQuality</a:t>
              </a:r>
              <a:endParaRPr lang="en-US" sz="1600" i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10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1258885" y="2032008"/>
              <a:ext cx="4976818" cy="161066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47700" y="2039569"/>
            <a:ext cx="2407478" cy="808517"/>
            <a:chOff x="1252682" y="1384557"/>
            <a:chExt cx="4987251" cy="808517"/>
          </a:xfrm>
        </p:grpSpPr>
        <p:sp>
          <p:nvSpPr>
            <p:cNvPr id="13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MD_SpatialRepresentation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14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81049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/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1252682" y="2032007"/>
              <a:ext cx="4987251" cy="16106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cs typeface="+mn-cs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66079" y="3959941"/>
            <a:ext cx="2407478" cy="771017"/>
            <a:chOff x="1252682" y="1384557"/>
            <a:chExt cx="4987251" cy="771017"/>
          </a:xfrm>
        </p:grpSpPr>
        <p:sp>
          <p:nvSpPr>
            <p:cNvPr id="17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Calibri"/>
                </a:rPr>
                <a:t>MI_AcquisitionInformation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ＭＳ Ｐゴシック" charset="0"/>
                <a:cs typeface="Calibri"/>
              </a:endParaRPr>
            </a:p>
          </p:txBody>
        </p:sp>
        <p:sp>
          <p:nvSpPr>
            <p:cNvPr id="18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1252682" y="2032008"/>
              <a:ext cx="4978402" cy="123566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893801" y="5369805"/>
            <a:ext cx="2664747" cy="818695"/>
            <a:chOff x="1257300" y="1384557"/>
            <a:chExt cx="5880100" cy="818695"/>
          </a:xfrm>
        </p:grpSpPr>
        <p:sp>
          <p:nvSpPr>
            <p:cNvPr id="21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5878516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</a:rPr>
                <a:t>MD_MaintenanceInformation</a:t>
              </a:r>
              <a:endParaRPr lang="en-US" sz="1600" i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2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5878516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257300" y="2031002"/>
              <a:ext cx="5880100" cy="172250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521973" y="5369805"/>
            <a:ext cx="1868768" cy="817866"/>
            <a:chOff x="1257300" y="1384557"/>
            <a:chExt cx="4982633" cy="817866"/>
          </a:xfrm>
        </p:grpSpPr>
        <p:sp>
          <p:nvSpPr>
            <p:cNvPr id="25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</a:rPr>
                <a:t>MD_Constraints</a:t>
              </a:r>
              <a:endParaRPr lang="en-US" sz="1600" i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1257300" y="2030173"/>
              <a:ext cx="4978401" cy="172250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cxnSp>
        <p:nvCxnSpPr>
          <p:cNvPr id="28" name="Elbow Connector 27"/>
          <p:cNvCxnSpPr>
            <a:stCxn id="14" idx="3"/>
            <a:endCxn id="3" idx="1"/>
          </p:cNvCxnSpPr>
          <p:nvPr/>
        </p:nvCxnSpPr>
        <p:spPr bwMode="auto">
          <a:xfrm>
            <a:off x="3055178" y="2532126"/>
            <a:ext cx="1021459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2" name="Elbow Connector 31"/>
          <p:cNvCxnSpPr>
            <a:stCxn id="5" idx="0"/>
            <a:endCxn id="3" idx="2"/>
          </p:cNvCxnSpPr>
          <p:nvPr/>
        </p:nvCxnSpPr>
        <p:spPr bwMode="auto">
          <a:xfrm rot="5400000" flipH="1" flipV="1">
            <a:off x="2375976" y="2462147"/>
            <a:ext cx="594987" cy="2395963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Elbow Connector 34"/>
          <p:cNvCxnSpPr>
            <a:stCxn id="17" idx="0"/>
            <a:endCxn id="3" idx="6"/>
          </p:cNvCxnSpPr>
          <p:nvPr/>
        </p:nvCxnSpPr>
        <p:spPr bwMode="auto">
          <a:xfrm rot="16200000" flipV="1">
            <a:off x="5973279" y="2661904"/>
            <a:ext cx="597307" cy="1998768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Elbow Connector 37"/>
          <p:cNvCxnSpPr>
            <a:stCxn id="10" idx="1"/>
            <a:endCxn id="3" idx="7"/>
          </p:cNvCxnSpPr>
          <p:nvPr/>
        </p:nvCxnSpPr>
        <p:spPr bwMode="auto">
          <a:xfrm rot="10800000" flipV="1">
            <a:off x="5067362" y="2532125"/>
            <a:ext cx="1309490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Elbow Connector 42"/>
          <p:cNvCxnSpPr>
            <a:stCxn id="21" idx="0"/>
            <a:endCxn id="3" idx="5"/>
          </p:cNvCxnSpPr>
          <p:nvPr/>
        </p:nvCxnSpPr>
        <p:spPr bwMode="auto">
          <a:xfrm rot="16200000" flipV="1">
            <a:off x="4891044" y="4034315"/>
            <a:ext cx="1511809" cy="1159172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Elbow Connector 45"/>
          <p:cNvCxnSpPr>
            <a:stCxn id="25" idx="0"/>
            <a:endCxn id="3" idx="3"/>
          </p:cNvCxnSpPr>
          <p:nvPr/>
        </p:nvCxnSpPr>
        <p:spPr bwMode="auto">
          <a:xfrm rot="5400000" flipH="1" flipV="1">
            <a:off x="3010741" y="4303910"/>
            <a:ext cx="1511809" cy="619983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30004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924" y="317812"/>
            <a:ext cx="3116510" cy="547483"/>
          </a:xfrm>
        </p:spPr>
        <p:txBody>
          <a:bodyPr>
            <a:noAutofit/>
          </a:bodyPr>
          <a:lstStyle/>
          <a:p>
            <a:pPr algn="l"/>
            <a:r>
              <a:rPr lang="en-US" sz="3200" dirty="0" smtClean="0"/>
              <a:t>Dimensions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5286" b="18047"/>
          <a:stretch/>
        </p:blipFill>
        <p:spPr>
          <a:xfrm>
            <a:off x="457200" y="957273"/>
            <a:ext cx="5702311" cy="28511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8558" t="16357" r="2062" b="20137"/>
          <a:stretch/>
        </p:blipFill>
        <p:spPr>
          <a:xfrm>
            <a:off x="3616292" y="3900407"/>
            <a:ext cx="4922272" cy="26229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457200" y="4041353"/>
            <a:ext cx="3124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variables have dimensions </a:t>
            </a:r>
            <a:r>
              <a:rPr lang="mr-IN" dirty="0" smtClean="0"/>
              <a:t>–</a:t>
            </a:r>
            <a:endParaRPr lang="en-US" dirty="0" smtClean="0"/>
          </a:p>
          <a:p>
            <a:r>
              <a:rPr lang="en-US" dirty="0" smtClean="0"/>
              <a:t>What do we need to know about them?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83" y="299312"/>
            <a:ext cx="3609703" cy="578802"/>
          </a:xfrm>
        </p:spPr>
        <p:txBody>
          <a:bodyPr>
            <a:noAutofit/>
          </a:bodyPr>
          <a:lstStyle/>
          <a:p>
            <a:r>
              <a:rPr lang="en-US" dirty="0" smtClean="0"/>
              <a:t>Dimensions - Grid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87475" y="1018454"/>
            <a:ext cx="6400800" cy="30961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792515" y="3843649"/>
            <a:ext cx="0" cy="254000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569029" y="3843649"/>
            <a:ext cx="0" cy="254000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345543" y="3843649"/>
            <a:ext cx="0" cy="254000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122057" y="3843649"/>
            <a:ext cx="0" cy="254000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898571" y="3843649"/>
            <a:ext cx="0" cy="254000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675085" y="3843649"/>
            <a:ext cx="0" cy="254000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451599" y="3843649"/>
            <a:ext cx="0" cy="254000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7228115" y="3843649"/>
            <a:ext cx="0" cy="254000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TextBox 17"/>
          <p:cNvSpPr txBox="1"/>
          <p:nvPr/>
        </p:nvSpPr>
        <p:spPr>
          <a:xfrm>
            <a:off x="3379531" y="4131583"/>
            <a:ext cx="255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Title (shows up on a plot)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807875" y="3170222"/>
            <a:ext cx="1759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Size = number of elements = 8</a:t>
            </a:r>
            <a:endParaRPr lang="en-US" dirty="0"/>
          </a:p>
        </p:txBody>
      </p:sp>
      <p:sp>
        <p:nvSpPr>
          <p:cNvPr id="20" name="Left Brace 19"/>
          <p:cNvSpPr/>
          <p:nvPr/>
        </p:nvSpPr>
        <p:spPr>
          <a:xfrm rot="10800000">
            <a:off x="1700571" y="1351438"/>
            <a:ext cx="440191" cy="467315"/>
          </a:xfrm>
          <a:prstGeom prst="lef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140762" y="1400430"/>
            <a:ext cx="1181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Resolution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376851" y="4447910"/>
            <a:ext cx="3716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Name = relationship to data = column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376851" y="4817242"/>
            <a:ext cx="3274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Description = other information to help user understand what the dimension is, i.e. “Standard Pressure Levels”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6200000">
            <a:off x="-498182" y="2392574"/>
            <a:ext cx="3380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Name = relationship to data = row</a:t>
            </a:r>
            <a:endParaRPr lang="en-US" dirty="0"/>
          </a:p>
        </p:txBody>
      </p:sp>
      <p:grpSp>
        <p:nvGrpSpPr>
          <p:cNvPr id="33" name="Group 32"/>
          <p:cNvGrpSpPr/>
          <p:nvPr/>
        </p:nvGrpSpPr>
        <p:grpSpPr>
          <a:xfrm rot="5400000">
            <a:off x="349704" y="2390617"/>
            <a:ext cx="2329542" cy="254000"/>
            <a:chOff x="4079454" y="1746334"/>
            <a:chExt cx="2329542" cy="254000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4079454" y="1746334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4545362" y="1746334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5011270" y="1746334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5477178" y="1746334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5943086" y="1746334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408996" y="1746334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1620355" y="2378505"/>
            <a:ext cx="1759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Size = number of elements = 6</a:t>
            </a:r>
            <a:endParaRPr lang="en-US" dirty="0"/>
          </a:p>
        </p:txBody>
      </p:sp>
      <p:grpSp>
        <p:nvGrpSpPr>
          <p:cNvPr id="42" name="Group 55"/>
          <p:cNvGrpSpPr>
            <a:grpSpLocks/>
          </p:cNvGrpSpPr>
          <p:nvPr/>
        </p:nvGrpSpPr>
        <p:grpSpPr bwMode="auto">
          <a:xfrm>
            <a:off x="5223788" y="4657397"/>
            <a:ext cx="2927350" cy="1314450"/>
            <a:chOff x="288" y="2591"/>
            <a:chExt cx="2010" cy="828"/>
          </a:xfrm>
          <a:solidFill>
            <a:schemeClr val="bg1"/>
          </a:solidFill>
        </p:grpSpPr>
        <p:sp>
          <p:nvSpPr>
            <p:cNvPr id="43" name="Text Box 32"/>
            <p:cNvSpPr txBox="1">
              <a:spLocks noChangeArrowheads="1"/>
            </p:cNvSpPr>
            <p:nvPr/>
          </p:nvSpPr>
          <p:spPr bwMode="auto">
            <a:xfrm>
              <a:off x="288" y="2591"/>
              <a:ext cx="2010" cy="252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Dimension</a:t>
              </a:r>
            </a:p>
            <a:p>
              <a:pPr algn="ctr">
                <a:defRPr/>
              </a:pP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44" name="Text Box 33"/>
            <p:cNvSpPr txBox="1">
              <a:spLocks noChangeArrowheads="1"/>
            </p:cNvSpPr>
            <p:nvPr/>
          </p:nvSpPr>
          <p:spPr bwMode="auto">
            <a:xfrm>
              <a:off x="288" y="2841"/>
              <a:ext cx="2010" cy="54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what is the relationship to the data?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how many values are there?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what is the resolution of the data?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what is the title for a plot?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what does this really mean?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45" name="Rectangle 34"/>
            <p:cNvSpPr>
              <a:spLocks noChangeArrowheads="1"/>
            </p:cNvSpPr>
            <p:nvPr/>
          </p:nvSpPr>
          <p:spPr bwMode="auto">
            <a:xfrm>
              <a:off x="288" y="3385"/>
              <a:ext cx="2010" cy="34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5" name="Group 55"/>
          <p:cNvGrpSpPr>
            <a:grpSpLocks/>
          </p:cNvGrpSpPr>
          <p:nvPr/>
        </p:nvGrpSpPr>
        <p:grpSpPr bwMode="auto">
          <a:xfrm>
            <a:off x="5223788" y="4662365"/>
            <a:ext cx="2927350" cy="1320800"/>
            <a:chOff x="288" y="2583"/>
            <a:chExt cx="2010" cy="832"/>
          </a:xfrm>
          <a:solidFill>
            <a:schemeClr val="bg1"/>
          </a:solidFill>
        </p:grpSpPr>
        <p:sp>
          <p:nvSpPr>
            <p:cNvPr id="6" name="Text Box 32"/>
            <p:cNvSpPr txBox="1">
              <a:spLocks noChangeArrowheads="1"/>
            </p:cNvSpPr>
            <p:nvPr/>
          </p:nvSpPr>
          <p:spPr bwMode="auto">
            <a:xfrm>
              <a:off x="288" y="2583"/>
              <a:ext cx="2010" cy="256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&lt;&lt;DataType&gt;&gt;</a:t>
              </a:r>
            </a:p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MD_Dimension</a:t>
              </a:r>
            </a:p>
          </p:txBody>
        </p:sp>
        <p:sp>
          <p:nvSpPr>
            <p:cNvPr id="7" name="Text Box 33"/>
            <p:cNvSpPr txBox="1">
              <a:spLocks noChangeArrowheads="1"/>
            </p:cNvSpPr>
            <p:nvPr/>
          </p:nvSpPr>
          <p:spPr bwMode="auto">
            <a:xfrm>
              <a:off x="288" y="2841"/>
              <a:ext cx="2010" cy="54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dimensionName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dimensionSize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resolution : Measure [0..1]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dimensionTitle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[0..1]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dimensionDescription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[ 0..1]</a:t>
              </a:r>
            </a:p>
          </p:txBody>
        </p:sp>
        <p:sp>
          <p:nvSpPr>
            <p:cNvPr id="8" name="Rectangle 34"/>
            <p:cNvSpPr>
              <a:spLocks noChangeArrowheads="1"/>
            </p:cNvSpPr>
            <p:nvPr/>
          </p:nvSpPr>
          <p:spPr bwMode="auto">
            <a:xfrm>
              <a:off x="288" y="3381"/>
              <a:ext cx="2010" cy="34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39" name="Left Brace 38"/>
          <p:cNvSpPr/>
          <p:nvPr/>
        </p:nvSpPr>
        <p:spPr>
          <a:xfrm rot="5400000">
            <a:off x="4290217" y="3208174"/>
            <a:ext cx="440191" cy="776514"/>
          </a:xfrm>
          <a:prstGeom prst="lef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912545" y="3007003"/>
            <a:ext cx="1181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580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8" grpId="0"/>
      <p:bldP spid="19" grpId="0"/>
      <p:bldP spid="20" grpId="0" animBg="1"/>
      <p:bldP spid="21" grpId="0"/>
      <p:bldP spid="22" grpId="0"/>
      <p:bldP spid="23" grpId="0"/>
      <p:bldP spid="24" grpId="0"/>
      <p:bldP spid="36" grpId="0"/>
      <p:bldP spid="39" grpId="0" animBg="1"/>
      <p:bldP spid="4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83" y="291479"/>
            <a:ext cx="3587715" cy="578802"/>
          </a:xfrm>
        </p:spPr>
        <p:txBody>
          <a:bodyPr>
            <a:noAutofit/>
          </a:bodyPr>
          <a:lstStyle/>
          <a:p>
            <a:r>
              <a:rPr lang="en-US" dirty="0" smtClean="0"/>
              <a:t>Dimensions - Swath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 rot="18493666">
            <a:off x="2154516" y="1973873"/>
            <a:ext cx="5651686" cy="27817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grpSp>
        <p:nvGrpSpPr>
          <p:cNvPr id="5" name="Group 55"/>
          <p:cNvGrpSpPr>
            <a:grpSpLocks/>
          </p:cNvGrpSpPr>
          <p:nvPr/>
        </p:nvGrpSpPr>
        <p:grpSpPr bwMode="auto">
          <a:xfrm>
            <a:off x="465970" y="1050234"/>
            <a:ext cx="2769242" cy="1327150"/>
            <a:chOff x="288" y="2583"/>
            <a:chExt cx="2010" cy="836"/>
          </a:xfrm>
        </p:grpSpPr>
        <p:sp>
          <p:nvSpPr>
            <p:cNvPr id="6" name="Text Box 32"/>
            <p:cNvSpPr txBox="1">
              <a:spLocks noChangeArrowheads="1"/>
            </p:cNvSpPr>
            <p:nvPr/>
          </p:nvSpPr>
          <p:spPr bwMode="auto">
            <a:xfrm>
              <a:off x="288" y="2583"/>
              <a:ext cx="2010" cy="25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DataType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MD_Dimension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" name="Text Box 33"/>
            <p:cNvSpPr txBox="1">
              <a:spLocks noChangeArrowheads="1"/>
            </p:cNvSpPr>
            <p:nvPr/>
          </p:nvSpPr>
          <p:spPr bwMode="auto">
            <a:xfrm>
              <a:off x="288" y="2841"/>
              <a:ext cx="2010" cy="54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dimensionName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dimensionSize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resolution : Measure [0..1]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dimensionTitle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[0..1]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dimensionDescription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[ 0..1]</a:t>
              </a:r>
            </a:p>
          </p:txBody>
        </p:sp>
        <p:sp>
          <p:nvSpPr>
            <p:cNvPr id="8" name="Rectangle 34"/>
            <p:cNvSpPr>
              <a:spLocks noChangeArrowheads="1"/>
            </p:cNvSpPr>
            <p:nvPr/>
          </p:nvSpPr>
          <p:spPr bwMode="auto">
            <a:xfrm>
              <a:off x="288" y="3385"/>
              <a:ext cx="2010" cy="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 rot="7685958">
            <a:off x="2284230" y="3245356"/>
            <a:ext cx="5435600" cy="254000"/>
            <a:chOff x="1792515" y="3843649"/>
            <a:chExt cx="5435600" cy="25400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1792515" y="3843649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2569029" y="3843649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345543" y="3843649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4122057" y="3843649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898571" y="3843649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5675085" y="3843649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6451599" y="3843649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7228115" y="3843649"/>
              <a:ext cx="0" cy="2540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6101598" y="2032702"/>
            <a:ext cx="1176899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smtClean="0"/>
              <a:t>Size = number of elements = 8</a:t>
            </a:r>
            <a:endParaRPr lang="en-US" sz="1200" dirty="0"/>
          </a:p>
        </p:txBody>
      </p:sp>
      <p:sp>
        <p:nvSpPr>
          <p:cNvPr id="20" name="Left Brace 19"/>
          <p:cNvSpPr/>
          <p:nvPr/>
        </p:nvSpPr>
        <p:spPr>
          <a:xfrm rot="2259909">
            <a:off x="4963352" y="2134030"/>
            <a:ext cx="440191" cy="776514"/>
          </a:xfrm>
          <a:prstGeom prst="lef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296492" y="1894203"/>
            <a:ext cx="1181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Resolution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 rot="2296336">
            <a:off x="1586867" y="5462186"/>
            <a:ext cx="27968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Name = relationship </a:t>
            </a:r>
            <a:r>
              <a:rPr lang="en-US" smtClean="0"/>
              <a:t>to data</a:t>
            </a:r>
          </a:p>
          <a:p>
            <a:r>
              <a:rPr lang="en-US" dirty="0" smtClean="0"/>
              <a:t>= </a:t>
            </a:r>
            <a:r>
              <a:rPr lang="en-US" dirty="0" err="1" smtClean="0"/>
              <a:t>crossTrack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423071" y="5125004"/>
            <a:ext cx="3274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Description = other information to help user understand what the dimension is, i.e. “Standard Pressure Levels”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8476914">
            <a:off x="2036640" y="2094098"/>
            <a:ext cx="3483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Name = relationship to data = track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244587" y="1144871"/>
            <a:ext cx="3484373" cy="444981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 rot="2262654">
            <a:off x="2182448" y="4998153"/>
            <a:ext cx="2804901" cy="253700"/>
            <a:chOff x="-1440493" y="3627093"/>
            <a:chExt cx="2843580" cy="253700"/>
          </a:xfrm>
        </p:grpSpPr>
        <p:cxnSp>
          <p:nvCxnSpPr>
            <p:cNvPr id="26" name="Straight Connector 25"/>
            <p:cNvCxnSpPr/>
            <p:nvPr/>
          </p:nvCxnSpPr>
          <p:spPr>
            <a:xfrm flipH="1" flipV="1">
              <a:off x="-1440493" y="3753943"/>
              <a:ext cx="2843580" cy="1171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-1282034" y="3627093"/>
              <a:ext cx="1" cy="2537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V="1">
              <a:off x="-1024927" y="3627093"/>
              <a:ext cx="1" cy="2537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V="1">
              <a:off x="-767820" y="3627093"/>
              <a:ext cx="1" cy="2537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-510713" y="3627093"/>
              <a:ext cx="1" cy="2537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-253606" y="3627093"/>
              <a:ext cx="1" cy="2537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flipV="1">
              <a:off x="3501" y="3627093"/>
              <a:ext cx="1" cy="2537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260608" y="3627093"/>
              <a:ext cx="1" cy="2537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517715" y="3627093"/>
              <a:ext cx="1" cy="2537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774822" y="3627093"/>
              <a:ext cx="1" cy="2537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V="1">
              <a:off x="1031929" y="3627093"/>
              <a:ext cx="1" cy="2537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1289041" y="3627093"/>
              <a:ext cx="1" cy="253700"/>
            </a:xfrm>
            <a:prstGeom prst="lin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54" name="TextBox 53"/>
          <p:cNvSpPr txBox="1"/>
          <p:nvPr/>
        </p:nvSpPr>
        <p:spPr>
          <a:xfrm>
            <a:off x="4135055" y="4576824"/>
            <a:ext cx="961408" cy="83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Size = </a:t>
            </a:r>
          </a:p>
          <a:p>
            <a:r>
              <a:rPr lang="en-US" sz="1200" dirty="0" smtClean="0"/>
              <a:t>number of elements = 11</a:t>
            </a:r>
            <a:endParaRPr lang="en-US" sz="1200" dirty="0"/>
          </a:p>
        </p:txBody>
      </p:sp>
      <p:sp>
        <p:nvSpPr>
          <p:cNvPr id="55" name="Left Brace 54"/>
          <p:cNvSpPr/>
          <p:nvPr/>
        </p:nvSpPr>
        <p:spPr>
          <a:xfrm rot="7609093">
            <a:off x="2945327" y="4243540"/>
            <a:ext cx="248721" cy="257215"/>
          </a:xfrm>
          <a:prstGeom prst="lef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2939236" y="3926237"/>
            <a:ext cx="1181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0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9" grpId="0" animBg="1"/>
      <p:bldP spid="20" grpId="0" animBg="1"/>
      <p:bldP spid="21" grpId="0"/>
      <p:bldP spid="22" grpId="0"/>
      <p:bldP spid="23" grpId="0"/>
      <p:bldP spid="24" grpId="0"/>
      <p:bldP spid="54" grpId="0" animBg="1"/>
      <p:bldP spid="55" grpId="0" animBg="1"/>
      <p:bldP spid="5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83" y="298736"/>
            <a:ext cx="4249692" cy="578802"/>
          </a:xfrm>
        </p:spPr>
        <p:txBody>
          <a:bodyPr>
            <a:noAutofit/>
          </a:bodyPr>
          <a:lstStyle/>
          <a:p>
            <a:r>
              <a:rPr lang="en-US" dirty="0" smtClean="0"/>
              <a:t>Dimensions - Trajectory</a:t>
            </a:r>
            <a:endParaRPr lang="en-US" dirty="0"/>
          </a:p>
        </p:txBody>
      </p:sp>
      <p:grpSp>
        <p:nvGrpSpPr>
          <p:cNvPr id="5" name="Group 55"/>
          <p:cNvGrpSpPr>
            <a:grpSpLocks/>
          </p:cNvGrpSpPr>
          <p:nvPr/>
        </p:nvGrpSpPr>
        <p:grpSpPr bwMode="auto">
          <a:xfrm>
            <a:off x="1086822" y="4512218"/>
            <a:ext cx="2769242" cy="1327150"/>
            <a:chOff x="288" y="2583"/>
            <a:chExt cx="2010" cy="836"/>
          </a:xfrm>
        </p:grpSpPr>
        <p:sp>
          <p:nvSpPr>
            <p:cNvPr id="6" name="Text Box 32"/>
            <p:cNvSpPr txBox="1">
              <a:spLocks noChangeArrowheads="1"/>
            </p:cNvSpPr>
            <p:nvPr/>
          </p:nvSpPr>
          <p:spPr bwMode="auto">
            <a:xfrm>
              <a:off x="288" y="2583"/>
              <a:ext cx="2010" cy="25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DataType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MD_Dimension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" name="Text Box 33"/>
            <p:cNvSpPr txBox="1">
              <a:spLocks noChangeArrowheads="1"/>
            </p:cNvSpPr>
            <p:nvPr/>
          </p:nvSpPr>
          <p:spPr bwMode="auto">
            <a:xfrm>
              <a:off x="288" y="2841"/>
              <a:ext cx="2010" cy="54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dimensionName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dimensionSize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resolution : Measure [0..1]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dimensionTitle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[0..1]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dimensionDescription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[ 0..1]</a:t>
              </a:r>
            </a:p>
          </p:txBody>
        </p:sp>
        <p:sp>
          <p:nvSpPr>
            <p:cNvPr id="8" name="Rectangle 34"/>
            <p:cNvSpPr>
              <a:spLocks noChangeArrowheads="1"/>
            </p:cNvSpPr>
            <p:nvPr/>
          </p:nvSpPr>
          <p:spPr bwMode="auto">
            <a:xfrm>
              <a:off x="288" y="3385"/>
              <a:ext cx="2010" cy="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cxnSp>
        <p:nvCxnSpPr>
          <p:cNvPr id="11" name="Straight Connector 10"/>
          <p:cNvCxnSpPr/>
          <p:nvPr/>
        </p:nvCxnSpPr>
        <p:spPr>
          <a:xfrm rot="7685958">
            <a:off x="7402928" y="1828561"/>
            <a:ext cx="0" cy="254000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Straight Connector 11"/>
          <p:cNvCxnSpPr/>
          <p:nvPr/>
        </p:nvCxnSpPr>
        <p:spPr>
          <a:xfrm flipH="1" flipV="1">
            <a:off x="6272323" y="2699249"/>
            <a:ext cx="221657" cy="260155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5072705" y="2639282"/>
            <a:ext cx="203469" cy="246352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4287485" y="1907878"/>
            <a:ext cx="252407" cy="263485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3204435" y="2062317"/>
            <a:ext cx="184651" cy="223084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2175189" y="2792819"/>
            <a:ext cx="7461" cy="260601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1147649" y="1943157"/>
            <a:ext cx="280258" cy="181532"/>
          </a:xfrm>
          <a:prstGeom prst="lin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TextBox 18"/>
          <p:cNvSpPr txBox="1"/>
          <p:nvPr/>
        </p:nvSpPr>
        <p:spPr>
          <a:xfrm>
            <a:off x="7137336" y="2307172"/>
            <a:ext cx="142144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Size = number of elements </a:t>
            </a:r>
            <a:r>
              <a:rPr lang="en-US" smtClean="0"/>
              <a:t>= 7</a:t>
            </a:r>
            <a:endParaRPr lang="en-US" dirty="0"/>
          </a:p>
        </p:txBody>
      </p:sp>
      <p:sp>
        <p:nvSpPr>
          <p:cNvPr id="20" name="Left Brace 19"/>
          <p:cNvSpPr/>
          <p:nvPr/>
        </p:nvSpPr>
        <p:spPr>
          <a:xfrm rot="8000909">
            <a:off x="4869524" y="1520356"/>
            <a:ext cx="518176" cy="1034684"/>
          </a:xfrm>
          <a:prstGeom prst="lef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000746" y="1476550"/>
            <a:ext cx="1181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Resolution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414064" y="3714571"/>
            <a:ext cx="3274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Description = other information to help user understand what the dimension is, i.e. “Standard Pressure Levels”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521249" y="2958479"/>
            <a:ext cx="20402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Name = relationship to data = track or time</a:t>
            </a:r>
            <a:endParaRPr lang="en-US" dirty="0"/>
          </a:p>
        </p:txBody>
      </p:sp>
      <p:sp>
        <p:nvSpPr>
          <p:cNvPr id="33" name="Freeform 32"/>
          <p:cNvSpPr/>
          <p:nvPr/>
        </p:nvSpPr>
        <p:spPr>
          <a:xfrm>
            <a:off x="1086822" y="1499681"/>
            <a:ext cx="6741885" cy="1612737"/>
          </a:xfrm>
          <a:custGeom>
            <a:avLst/>
            <a:gdLst>
              <a:gd name="connsiteX0" fmla="*/ 0 w 6741885"/>
              <a:gd name="connsiteY0" fmla="*/ 123372 h 1612737"/>
              <a:gd name="connsiteX1" fmla="*/ 1103085 w 6741885"/>
              <a:gd name="connsiteY1" fmla="*/ 1429657 h 1612737"/>
              <a:gd name="connsiteX2" fmla="*/ 2939142 w 6741885"/>
              <a:gd name="connsiteY2" fmla="*/ 326572 h 1612737"/>
              <a:gd name="connsiteX3" fmla="*/ 4724400 w 6741885"/>
              <a:gd name="connsiteY3" fmla="*/ 1611086 h 1612737"/>
              <a:gd name="connsiteX4" fmla="*/ 6741885 w 6741885"/>
              <a:gd name="connsiteY4" fmla="*/ 0 h 1612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41885" h="1612737">
                <a:moveTo>
                  <a:pt x="0" y="123372"/>
                </a:moveTo>
                <a:cubicBezTo>
                  <a:pt x="306614" y="759581"/>
                  <a:pt x="613228" y="1395790"/>
                  <a:pt x="1103085" y="1429657"/>
                </a:cubicBezTo>
                <a:cubicBezTo>
                  <a:pt x="1592942" y="1463524"/>
                  <a:pt x="2335590" y="296334"/>
                  <a:pt x="2939142" y="326572"/>
                </a:cubicBezTo>
                <a:cubicBezTo>
                  <a:pt x="3542694" y="356810"/>
                  <a:pt x="4090609" y="1665515"/>
                  <a:pt x="4724400" y="1611086"/>
                </a:cubicBezTo>
                <a:cubicBezTo>
                  <a:pt x="5358191" y="1556657"/>
                  <a:pt x="6741885" y="0"/>
                  <a:pt x="6741885" y="0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900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/>
      <p:bldP spid="23" grpId="0"/>
      <p:bldP spid="24" grpId="0"/>
      <p:bldP spid="3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82" y="306924"/>
            <a:ext cx="4520145" cy="557193"/>
          </a:xfrm>
        </p:spPr>
        <p:txBody>
          <a:bodyPr>
            <a:noAutofit/>
          </a:bodyPr>
          <a:lstStyle/>
          <a:p>
            <a:r>
              <a:rPr lang="en-US" dirty="0" smtClean="0"/>
              <a:t>Dimensions </a:t>
            </a:r>
            <a:r>
              <a:rPr lang="en-US" smtClean="0"/>
              <a:t>and Variables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48228" y="1034969"/>
            <a:ext cx="6676571" cy="33043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591294" y="1203974"/>
            <a:ext cx="885371" cy="1164575"/>
            <a:chOff x="1473200" y="1072389"/>
            <a:chExt cx="885371" cy="1164575"/>
          </a:xfrm>
        </p:grpSpPr>
        <p:sp>
          <p:nvSpPr>
            <p:cNvPr id="7" name="Document 6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275580" y="1203974"/>
            <a:ext cx="885371" cy="1164575"/>
            <a:chOff x="1473200" y="1072389"/>
            <a:chExt cx="885371" cy="1164575"/>
          </a:xfrm>
        </p:grpSpPr>
        <p:sp>
          <p:nvSpPr>
            <p:cNvPr id="15" name="Document 14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959866" y="1203974"/>
            <a:ext cx="885371" cy="1164575"/>
            <a:chOff x="1473200" y="1072389"/>
            <a:chExt cx="885371" cy="1164575"/>
          </a:xfrm>
        </p:grpSpPr>
        <p:sp>
          <p:nvSpPr>
            <p:cNvPr id="18" name="Document 17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644152" y="1203974"/>
            <a:ext cx="885371" cy="1164575"/>
            <a:chOff x="1473200" y="1072389"/>
            <a:chExt cx="885371" cy="1164575"/>
          </a:xfrm>
        </p:grpSpPr>
        <p:sp>
          <p:nvSpPr>
            <p:cNvPr id="21" name="Document 20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578384" y="3127284"/>
            <a:ext cx="885371" cy="1164575"/>
            <a:chOff x="1473200" y="1072389"/>
            <a:chExt cx="885371" cy="1164575"/>
          </a:xfrm>
        </p:grpSpPr>
        <p:sp>
          <p:nvSpPr>
            <p:cNvPr id="24" name="Document 23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Variable_1</a:t>
              </a:r>
              <a:endParaRPr lang="en-US" sz="1000" b="1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592201" y="3127284"/>
            <a:ext cx="885371" cy="1164575"/>
            <a:chOff x="1473200" y="1072389"/>
            <a:chExt cx="885371" cy="1164575"/>
          </a:xfrm>
        </p:grpSpPr>
        <p:sp>
          <p:nvSpPr>
            <p:cNvPr id="27" name="Document 26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Variable_2</a:t>
              </a:r>
              <a:endParaRPr lang="en-US" sz="1000" b="1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606018" y="3127284"/>
            <a:ext cx="885371" cy="1164575"/>
            <a:chOff x="1473200" y="1072389"/>
            <a:chExt cx="885371" cy="1164575"/>
          </a:xfrm>
        </p:grpSpPr>
        <p:sp>
          <p:nvSpPr>
            <p:cNvPr id="30" name="Document 29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Variable_3</a:t>
              </a:r>
              <a:endParaRPr lang="en-US" sz="1000" b="1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633652" y="3127284"/>
            <a:ext cx="885371" cy="1164575"/>
            <a:chOff x="1473200" y="1072389"/>
            <a:chExt cx="885371" cy="1164575"/>
          </a:xfrm>
        </p:grpSpPr>
        <p:sp>
          <p:nvSpPr>
            <p:cNvPr id="33" name="Document 32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Variable_5</a:t>
              </a:r>
              <a:endParaRPr lang="en-US" sz="1000" b="1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619835" y="3127284"/>
            <a:ext cx="885371" cy="1164575"/>
            <a:chOff x="1473200" y="1072389"/>
            <a:chExt cx="885371" cy="1164575"/>
          </a:xfrm>
        </p:grpSpPr>
        <p:sp>
          <p:nvSpPr>
            <p:cNvPr id="36" name="Document 35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Variable_4</a:t>
              </a:r>
              <a:endParaRPr lang="en-US" sz="1000" b="1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647469" y="3127284"/>
            <a:ext cx="885371" cy="1164575"/>
            <a:chOff x="1473200" y="1072389"/>
            <a:chExt cx="885371" cy="1164575"/>
          </a:xfrm>
        </p:grpSpPr>
        <p:sp>
          <p:nvSpPr>
            <p:cNvPr id="39" name="Document 38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Variable_6</a:t>
              </a:r>
              <a:endParaRPr lang="en-US" sz="1000" b="1" dirty="0"/>
            </a:p>
          </p:txBody>
        </p:sp>
      </p:grpSp>
      <p:cxnSp>
        <p:nvCxnSpPr>
          <p:cNvPr id="42" name="Elbow Connector 41"/>
          <p:cNvCxnSpPr/>
          <p:nvPr/>
        </p:nvCxnSpPr>
        <p:spPr>
          <a:xfrm rot="5400000" flipH="1" flipV="1">
            <a:off x="6610148" y="2642426"/>
            <a:ext cx="842073" cy="140335"/>
          </a:xfrm>
          <a:prstGeom prst="bentConnector3">
            <a:avLst>
              <a:gd name="adj1" fmla="val 37073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34" idx="0"/>
            <a:endCxn id="18" idx="2"/>
          </p:cNvCxnSpPr>
          <p:nvPr/>
        </p:nvCxnSpPr>
        <p:spPr>
          <a:xfrm rot="16200000" flipV="1">
            <a:off x="5293558" y="2415067"/>
            <a:ext cx="842073" cy="595055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/>
          <p:nvPr/>
        </p:nvCxnSpPr>
        <p:spPr>
          <a:xfrm rot="5400000" flipH="1" flipV="1">
            <a:off x="4754188" y="2470752"/>
            <a:ext cx="842073" cy="483683"/>
          </a:xfrm>
          <a:prstGeom prst="bentConnector3">
            <a:avLst>
              <a:gd name="adj1" fmla="val 37073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31" idx="0"/>
            <a:endCxn id="7" idx="2"/>
          </p:cNvCxnSpPr>
          <p:nvPr/>
        </p:nvCxnSpPr>
        <p:spPr>
          <a:xfrm rot="16200000" flipV="1">
            <a:off x="2595455" y="1744598"/>
            <a:ext cx="842073" cy="1935993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28" idx="0"/>
            <a:endCxn id="7" idx="2"/>
          </p:cNvCxnSpPr>
          <p:nvPr/>
        </p:nvCxnSpPr>
        <p:spPr>
          <a:xfrm rot="16200000" flipV="1">
            <a:off x="2088546" y="2251507"/>
            <a:ext cx="842073" cy="92217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25" idx="0"/>
            <a:endCxn id="15" idx="2"/>
          </p:cNvCxnSpPr>
          <p:nvPr/>
        </p:nvCxnSpPr>
        <p:spPr>
          <a:xfrm rot="5400000" flipH="1" flipV="1">
            <a:off x="2423780" y="1824632"/>
            <a:ext cx="842073" cy="177592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55"/>
          <p:cNvGrpSpPr>
            <a:grpSpLocks/>
          </p:cNvGrpSpPr>
          <p:nvPr/>
        </p:nvGrpSpPr>
        <p:grpSpPr bwMode="auto">
          <a:xfrm>
            <a:off x="5011806" y="4523637"/>
            <a:ext cx="2927350" cy="1327150"/>
            <a:chOff x="288" y="2583"/>
            <a:chExt cx="2010" cy="836"/>
          </a:xfrm>
        </p:grpSpPr>
        <p:sp>
          <p:nvSpPr>
            <p:cNvPr id="70" name="Text Box 32"/>
            <p:cNvSpPr txBox="1">
              <a:spLocks noChangeArrowheads="1"/>
            </p:cNvSpPr>
            <p:nvPr/>
          </p:nvSpPr>
          <p:spPr bwMode="auto">
            <a:xfrm>
              <a:off x="288" y="2583"/>
              <a:ext cx="2010" cy="25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&lt;&lt;DataType&gt;&gt;</a:t>
              </a:r>
            </a:p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MD_Dimension</a:t>
              </a:r>
            </a:p>
          </p:txBody>
        </p:sp>
        <p:sp>
          <p:nvSpPr>
            <p:cNvPr id="71" name="Text Box 33"/>
            <p:cNvSpPr txBox="1">
              <a:spLocks noChangeArrowheads="1"/>
            </p:cNvSpPr>
            <p:nvPr/>
          </p:nvSpPr>
          <p:spPr bwMode="auto">
            <a:xfrm>
              <a:off x="288" y="2841"/>
              <a:ext cx="2010" cy="54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dimensionName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dimensionSize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resolution : Measure [0..1]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dimensionTitle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[0..1]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dimensionDescription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[ 0..1]</a:t>
              </a:r>
            </a:p>
          </p:txBody>
        </p:sp>
        <p:sp>
          <p:nvSpPr>
            <p:cNvPr id="72" name="Rectangle 34"/>
            <p:cNvSpPr>
              <a:spLocks noChangeArrowheads="1"/>
            </p:cNvSpPr>
            <p:nvPr/>
          </p:nvSpPr>
          <p:spPr bwMode="auto">
            <a:xfrm>
              <a:off x="288" y="3385"/>
              <a:ext cx="2010" cy="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73" name="AutoShape 1050"/>
          <p:cNvSpPr>
            <a:spLocks noChangeArrowheads="1"/>
          </p:cNvSpPr>
          <p:nvPr/>
        </p:nvSpPr>
        <p:spPr bwMode="auto">
          <a:xfrm rot="10800000">
            <a:off x="3570306" y="5589157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74" name="AutoShape 29"/>
          <p:cNvCxnSpPr>
            <a:cxnSpLocks noChangeShapeType="1"/>
            <a:stCxn id="73" idx="0"/>
            <a:endCxn id="72" idx="2"/>
          </p:cNvCxnSpPr>
          <p:nvPr/>
        </p:nvCxnSpPr>
        <p:spPr bwMode="auto">
          <a:xfrm rot="16200000" flipH="1">
            <a:off x="5011538" y="4386843"/>
            <a:ext cx="74305" cy="2853582"/>
          </a:xfrm>
          <a:prstGeom prst="bentConnector3">
            <a:avLst>
              <a:gd name="adj1" fmla="val 407651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5" name="Rectangle 74"/>
          <p:cNvSpPr/>
          <p:nvPr/>
        </p:nvSpPr>
        <p:spPr>
          <a:xfrm>
            <a:off x="3539340" y="6045165"/>
            <a:ext cx="1883547" cy="24622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1000" dirty="0">
                <a:ea typeface="ＭＳ Ｐゴシック" charset="0"/>
                <a:cs typeface="ＭＳ Ｐゴシック" charset="0"/>
              </a:rPr>
              <a:t>+ </a:t>
            </a:r>
            <a:r>
              <a:rPr lang="en-US" sz="1000" dirty="0" err="1" smtClean="0">
                <a:ea typeface="ＭＳ Ｐゴシック" charset="0"/>
                <a:cs typeface="ＭＳ Ｐゴシック" charset="0"/>
              </a:rPr>
              <a:t>axisDimensionProperties</a:t>
            </a:r>
            <a:r>
              <a:rPr lang="en-US" sz="1000" dirty="0" smtClean="0">
                <a:ea typeface="ＭＳ Ｐゴシック" charset="0"/>
                <a:cs typeface="ＭＳ Ｐゴシック" charset="0"/>
              </a:rPr>
              <a:t> [0</a:t>
            </a:r>
            <a:r>
              <a:rPr lang="en-US" sz="1000" dirty="0">
                <a:ea typeface="ＭＳ Ｐゴシック" charset="0"/>
                <a:cs typeface="ＭＳ Ｐゴシック" charset="0"/>
              </a:rPr>
              <a:t>..*]</a:t>
            </a:r>
          </a:p>
        </p:txBody>
      </p:sp>
      <p:sp>
        <p:nvSpPr>
          <p:cNvPr id="84" name="Rectangle 83"/>
          <p:cNvSpPr/>
          <p:nvPr/>
        </p:nvSpPr>
        <p:spPr>
          <a:xfrm>
            <a:off x="1449633" y="1140791"/>
            <a:ext cx="2880783" cy="1457265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4858327" y="1140792"/>
            <a:ext cx="1081659" cy="1457265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6624556" y="1140792"/>
            <a:ext cx="980929" cy="1457264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0" name="Group 35"/>
          <p:cNvGrpSpPr>
            <a:grpSpLocks/>
          </p:cNvGrpSpPr>
          <p:nvPr/>
        </p:nvGrpSpPr>
        <p:grpSpPr bwMode="auto">
          <a:xfrm>
            <a:off x="1268152" y="5641283"/>
            <a:ext cx="1613771" cy="874712"/>
            <a:chOff x="4221" y="2503"/>
            <a:chExt cx="1251" cy="551"/>
          </a:xfrm>
        </p:grpSpPr>
        <p:sp>
          <p:nvSpPr>
            <p:cNvPr id="91" name="Text Box 36"/>
            <p:cNvSpPr txBox="1">
              <a:spLocks noChangeArrowheads="1"/>
            </p:cNvSpPr>
            <p:nvPr/>
          </p:nvSpPr>
          <p:spPr bwMode="auto">
            <a:xfrm>
              <a:off x="4221" y="2503"/>
              <a:ext cx="1251" cy="25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 rIns="0">
              <a:spAutoFit/>
            </a:bodyPr>
            <a:lstStyle/>
            <a:p>
              <a:pPr algn="ctr"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1000" dirty="0" err="1" smtClean="0"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92" name="Text Box 37"/>
            <p:cNvSpPr txBox="1">
              <a:spLocks noChangeArrowheads="1"/>
            </p:cNvSpPr>
            <p:nvPr/>
          </p:nvSpPr>
          <p:spPr bwMode="auto">
            <a:xfrm>
              <a:off x="4224" y="2755"/>
              <a:ext cx="1248" cy="25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point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	</a:t>
              </a: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+ voxel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area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	+ </a:t>
              </a: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stratum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93" name="Rectangle 38"/>
            <p:cNvSpPr>
              <a:spLocks noChangeArrowheads="1"/>
            </p:cNvSpPr>
            <p:nvPr/>
          </p:nvSpPr>
          <p:spPr bwMode="auto">
            <a:xfrm>
              <a:off x="4224" y="3007"/>
              <a:ext cx="1248" cy="4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09" name="TextBox 108"/>
          <p:cNvSpPr txBox="1"/>
          <p:nvPr/>
        </p:nvSpPr>
        <p:spPr>
          <a:xfrm>
            <a:off x="5465690" y="2219185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860982" y="2219185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7124700" y="2219185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grpSp>
        <p:nvGrpSpPr>
          <p:cNvPr id="123" name="Group 5"/>
          <p:cNvGrpSpPr>
            <a:grpSpLocks/>
          </p:cNvGrpSpPr>
          <p:nvPr/>
        </p:nvGrpSpPr>
        <p:grpSpPr bwMode="auto">
          <a:xfrm>
            <a:off x="1274478" y="4555536"/>
            <a:ext cx="2693501" cy="1021625"/>
            <a:chOff x="457200" y="1198563"/>
            <a:chExt cx="3430588" cy="1021754"/>
          </a:xfrm>
        </p:grpSpPr>
        <p:sp>
          <p:nvSpPr>
            <p:cNvPr id="124" name="Text Box 13"/>
            <p:cNvSpPr txBox="1">
              <a:spLocks noChangeArrowheads="1"/>
            </p:cNvSpPr>
            <p:nvPr/>
          </p:nvSpPr>
          <p:spPr bwMode="auto">
            <a:xfrm>
              <a:off x="457200" y="1198563"/>
              <a:ext cx="3430588" cy="25403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Grid Representation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5" name="Text Box 14"/>
            <p:cNvSpPr txBox="1">
              <a:spLocks noChangeArrowheads="1"/>
            </p:cNvSpPr>
            <p:nvPr/>
          </p:nvSpPr>
          <p:spPr bwMode="auto">
            <a:xfrm>
              <a:off x="457200" y="1452595"/>
              <a:ext cx="3430588" cy="707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what part of the dataset is this for?</a:t>
              </a:r>
            </a:p>
            <a:p>
              <a:pPr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how many dimensions does it have?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are the data for areas or points?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do I need to do math to understand this?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6" name="Rectangle 15"/>
            <p:cNvSpPr>
              <a:spLocks noChangeArrowheads="1"/>
            </p:cNvSpPr>
            <p:nvPr/>
          </p:nvSpPr>
          <p:spPr bwMode="auto">
            <a:xfrm>
              <a:off x="457200" y="2159984"/>
              <a:ext cx="3430588" cy="6033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8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65" name="Group 5"/>
          <p:cNvGrpSpPr>
            <a:grpSpLocks/>
          </p:cNvGrpSpPr>
          <p:nvPr/>
        </p:nvGrpSpPr>
        <p:grpSpPr bwMode="auto">
          <a:xfrm>
            <a:off x="1276498" y="4554340"/>
            <a:ext cx="2693501" cy="1021625"/>
            <a:chOff x="457200" y="1198563"/>
            <a:chExt cx="3430588" cy="1021754"/>
          </a:xfrm>
          <a:solidFill>
            <a:schemeClr val="bg1"/>
          </a:solidFill>
        </p:grpSpPr>
        <p:sp>
          <p:nvSpPr>
            <p:cNvPr id="66" name="Text Box 13"/>
            <p:cNvSpPr txBox="1">
              <a:spLocks noChangeArrowheads="1"/>
            </p:cNvSpPr>
            <p:nvPr/>
          </p:nvSpPr>
          <p:spPr bwMode="auto">
            <a:xfrm>
              <a:off x="457200" y="1198563"/>
              <a:ext cx="3430588" cy="254032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MD_GridSpatialRepresentation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67" name="Text Box 14"/>
            <p:cNvSpPr txBox="1">
              <a:spLocks noChangeArrowheads="1"/>
            </p:cNvSpPr>
            <p:nvPr/>
          </p:nvSpPr>
          <p:spPr bwMode="auto">
            <a:xfrm>
              <a:off x="457200" y="1452595"/>
              <a:ext cx="3430588" cy="70797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1000" b="1" dirty="0" smtClean="0">
                  <a:latin typeface="Calibri"/>
                  <a:ea typeface="ＭＳ Ｐゴシック" charset="0"/>
                  <a:cs typeface="Calibri"/>
                </a:rPr>
                <a:t>+ scope : </a:t>
              </a:r>
              <a:r>
                <a:rPr lang="en-US" sz="1000" b="1" dirty="0" err="1" smtClean="0">
                  <a:latin typeface="Calibri"/>
                  <a:ea typeface="ＭＳ Ｐゴシック" charset="0"/>
                  <a:cs typeface="Calibri"/>
                </a:rPr>
                <a:t>MD_Scope</a:t>
              </a:r>
              <a:endParaRPr lang="en-US" sz="1000" b="1" dirty="0" smtClean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numberOfDimensions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cellGeometry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transformationParameterAvailability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Boolean</a:t>
              </a:r>
            </a:p>
          </p:txBody>
        </p:sp>
        <p:sp>
          <p:nvSpPr>
            <p:cNvPr id="68" name="Rectangle 15"/>
            <p:cNvSpPr>
              <a:spLocks noChangeArrowheads="1"/>
            </p:cNvSpPr>
            <p:nvPr/>
          </p:nvSpPr>
          <p:spPr bwMode="auto">
            <a:xfrm>
              <a:off x="457200" y="2159984"/>
              <a:ext cx="3430588" cy="6033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800">
                <a:latin typeface="Calibri"/>
                <a:ea typeface="ＭＳ Ｐゴシック" charset="0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9989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3" grpId="0" animBg="1"/>
      <p:bldP spid="75" grpId="0"/>
      <p:bldP spid="84" grpId="0" animBg="1"/>
      <p:bldP spid="85" grpId="0" animBg="1"/>
      <p:bldP spid="86" grpId="0" animBg="1"/>
      <p:bldP spid="109" grpId="0"/>
      <p:bldP spid="110" grpId="0"/>
      <p:bldP spid="1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783" y="302654"/>
            <a:ext cx="4520145" cy="557193"/>
          </a:xfrm>
        </p:spPr>
        <p:txBody>
          <a:bodyPr>
            <a:noAutofit/>
          </a:bodyPr>
          <a:lstStyle/>
          <a:p>
            <a:r>
              <a:rPr lang="en-US" smtClean="0"/>
              <a:t>Dimension Scopes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48228" y="1034969"/>
            <a:ext cx="6676571" cy="33043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591294" y="1203974"/>
            <a:ext cx="885371" cy="1164575"/>
            <a:chOff x="1473200" y="1072389"/>
            <a:chExt cx="885371" cy="1164575"/>
          </a:xfrm>
        </p:grpSpPr>
        <p:sp>
          <p:nvSpPr>
            <p:cNvPr id="7" name="Document 6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275580" y="1203974"/>
            <a:ext cx="885371" cy="1164575"/>
            <a:chOff x="1473200" y="1072389"/>
            <a:chExt cx="885371" cy="1164575"/>
          </a:xfrm>
        </p:grpSpPr>
        <p:sp>
          <p:nvSpPr>
            <p:cNvPr id="15" name="Document 14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959866" y="1203974"/>
            <a:ext cx="885371" cy="1164575"/>
            <a:chOff x="1473200" y="1072389"/>
            <a:chExt cx="885371" cy="1164575"/>
          </a:xfrm>
        </p:grpSpPr>
        <p:sp>
          <p:nvSpPr>
            <p:cNvPr id="18" name="Document 17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644152" y="1203974"/>
            <a:ext cx="885371" cy="1164575"/>
            <a:chOff x="1473200" y="1072389"/>
            <a:chExt cx="885371" cy="1164575"/>
          </a:xfrm>
        </p:grpSpPr>
        <p:sp>
          <p:nvSpPr>
            <p:cNvPr id="21" name="Document 20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578384" y="3127284"/>
            <a:ext cx="885371" cy="1164575"/>
            <a:chOff x="1473200" y="1072389"/>
            <a:chExt cx="885371" cy="1164575"/>
          </a:xfrm>
        </p:grpSpPr>
        <p:sp>
          <p:nvSpPr>
            <p:cNvPr id="24" name="Document 23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Variable_1</a:t>
              </a:r>
              <a:endParaRPr lang="en-US" sz="1000" b="1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592201" y="3127284"/>
            <a:ext cx="885371" cy="1164575"/>
            <a:chOff x="1473200" y="1072389"/>
            <a:chExt cx="885371" cy="1164575"/>
          </a:xfrm>
        </p:grpSpPr>
        <p:sp>
          <p:nvSpPr>
            <p:cNvPr id="27" name="Document 26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Variable_2</a:t>
              </a:r>
              <a:endParaRPr lang="en-US" sz="1000" b="1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606018" y="3127284"/>
            <a:ext cx="885371" cy="1164575"/>
            <a:chOff x="1473200" y="1072389"/>
            <a:chExt cx="885371" cy="1164575"/>
          </a:xfrm>
        </p:grpSpPr>
        <p:sp>
          <p:nvSpPr>
            <p:cNvPr id="30" name="Document 29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Variable_3</a:t>
              </a:r>
              <a:endParaRPr lang="en-US" sz="1000" b="1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633652" y="3127284"/>
            <a:ext cx="885371" cy="1164575"/>
            <a:chOff x="1473200" y="1072389"/>
            <a:chExt cx="885371" cy="1164575"/>
          </a:xfrm>
        </p:grpSpPr>
        <p:sp>
          <p:nvSpPr>
            <p:cNvPr id="33" name="Document 32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Variable_5</a:t>
              </a:r>
              <a:endParaRPr lang="en-US" sz="1000" b="1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619835" y="3127284"/>
            <a:ext cx="885371" cy="1164575"/>
            <a:chOff x="1473200" y="1072389"/>
            <a:chExt cx="885371" cy="1164575"/>
          </a:xfrm>
        </p:grpSpPr>
        <p:sp>
          <p:nvSpPr>
            <p:cNvPr id="36" name="Document 35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Variable_4</a:t>
              </a:r>
              <a:endParaRPr lang="en-US" sz="1000" b="1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647469" y="3127284"/>
            <a:ext cx="885371" cy="1164575"/>
            <a:chOff x="1473200" y="1072389"/>
            <a:chExt cx="885371" cy="1164575"/>
          </a:xfrm>
        </p:grpSpPr>
        <p:sp>
          <p:nvSpPr>
            <p:cNvPr id="39" name="Document 38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473200" y="1078736"/>
              <a:ext cx="7569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Variable_6</a:t>
              </a:r>
              <a:endParaRPr lang="en-US" sz="1000" b="1" dirty="0"/>
            </a:p>
          </p:txBody>
        </p:sp>
      </p:grpSp>
      <p:cxnSp>
        <p:nvCxnSpPr>
          <p:cNvPr id="42" name="Elbow Connector 41"/>
          <p:cNvCxnSpPr/>
          <p:nvPr/>
        </p:nvCxnSpPr>
        <p:spPr>
          <a:xfrm rot="5400000" flipH="1" flipV="1">
            <a:off x="6610148" y="2642426"/>
            <a:ext cx="842073" cy="140335"/>
          </a:xfrm>
          <a:prstGeom prst="bentConnector3">
            <a:avLst>
              <a:gd name="adj1" fmla="val 37073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34" idx="0"/>
            <a:endCxn id="18" idx="2"/>
          </p:cNvCxnSpPr>
          <p:nvPr/>
        </p:nvCxnSpPr>
        <p:spPr>
          <a:xfrm rot="16200000" flipV="1">
            <a:off x="5293558" y="2415067"/>
            <a:ext cx="842073" cy="595055"/>
          </a:xfrm>
          <a:prstGeom prst="bentConnector3">
            <a:avLst>
              <a:gd name="adj1" fmla="val 36719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/>
          <p:nvPr/>
        </p:nvCxnSpPr>
        <p:spPr>
          <a:xfrm rot="5400000" flipH="1" flipV="1">
            <a:off x="4754188" y="2470752"/>
            <a:ext cx="842073" cy="483683"/>
          </a:xfrm>
          <a:prstGeom prst="bentConnector3">
            <a:avLst>
              <a:gd name="adj1" fmla="val 37073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31" idx="0"/>
            <a:endCxn id="7" idx="2"/>
          </p:cNvCxnSpPr>
          <p:nvPr/>
        </p:nvCxnSpPr>
        <p:spPr>
          <a:xfrm rot="16200000" flipV="1">
            <a:off x="2595455" y="1744598"/>
            <a:ext cx="842073" cy="1935993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28" idx="0"/>
            <a:endCxn id="7" idx="2"/>
          </p:cNvCxnSpPr>
          <p:nvPr/>
        </p:nvCxnSpPr>
        <p:spPr>
          <a:xfrm rot="16200000" flipV="1">
            <a:off x="2088546" y="2251507"/>
            <a:ext cx="842073" cy="92217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25" idx="0"/>
            <a:endCxn id="15" idx="2"/>
          </p:cNvCxnSpPr>
          <p:nvPr/>
        </p:nvCxnSpPr>
        <p:spPr>
          <a:xfrm rot="5400000" flipH="1" flipV="1">
            <a:off x="2423780" y="1824632"/>
            <a:ext cx="842073" cy="177592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1449633" y="1140791"/>
            <a:ext cx="2880783" cy="1457265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4858327" y="1140792"/>
            <a:ext cx="1081659" cy="1457265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6624556" y="1140792"/>
            <a:ext cx="980929" cy="1457264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5465690" y="2219185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860982" y="2219185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7124700" y="2219185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grpSp>
        <p:nvGrpSpPr>
          <p:cNvPr id="65" name="Group 5"/>
          <p:cNvGrpSpPr>
            <a:grpSpLocks/>
          </p:cNvGrpSpPr>
          <p:nvPr/>
        </p:nvGrpSpPr>
        <p:grpSpPr bwMode="auto">
          <a:xfrm>
            <a:off x="649720" y="4580652"/>
            <a:ext cx="2699419" cy="1083720"/>
            <a:chOff x="457200" y="1218300"/>
            <a:chExt cx="3435835" cy="1083856"/>
          </a:xfrm>
          <a:solidFill>
            <a:schemeClr val="bg1"/>
          </a:solidFill>
        </p:grpSpPr>
        <p:sp>
          <p:nvSpPr>
            <p:cNvPr id="66" name="Text Box 13"/>
            <p:cNvSpPr txBox="1">
              <a:spLocks noChangeArrowheads="1"/>
            </p:cNvSpPr>
            <p:nvPr/>
          </p:nvSpPr>
          <p:spPr bwMode="auto">
            <a:xfrm>
              <a:off x="457200" y="1218300"/>
              <a:ext cx="3430588" cy="230861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MD_GridSpatialRepresentation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67" name="Text Box 14"/>
            <p:cNvSpPr txBox="1">
              <a:spLocks noChangeArrowheads="1"/>
            </p:cNvSpPr>
            <p:nvPr/>
          </p:nvSpPr>
          <p:spPr bwMode="auto">
            <a:xfrm>
              <a:off x="457200" y="1452595"/>
              <a:ext cx="3430589" cy="784929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level 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: 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a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ttribute</a:t>
              </a:r>
            </a:p>
            <a:p>
              <a:pPr>
                <a:defRPr/>
              </a:pP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b="1" dirty="0" err="1" smtClean="0">
                  <a:latin typeface="Calibri"/>
                  <a:ea typeface="ＭＳ Ｐゴシック" charset="0"/>
                  <a:cs typeface="Calibri"/>
                </a:rPr>
                <a:t>levelDescription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 : Variable_1,Variable_2,Variable_3</a:t>
              </a:r>
              <a:endParaRPr lang="en-US" sz="900" b="1" dirty="0" smtClean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numberOfDimensions</a:t>
              </a: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2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cellGeometry</a:t>
              </a: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area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transformationParameterAvailability</a:t>
              </a: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False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68" name="Rectangle 15"/>
            <p:cNvSpPr>
              <a:spLocks noChangeArrowheads="1"/>
            </p:cNvSpPr>
            <p:nvPr/>
          </p:nvSpPr>
          <p:spPr bwMode="auto">
            <a:xfrm>
              <a:off x="462447" y="2241823"/>
              <a:ext cx="3430588" cy="6033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9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76" name="Group 5"/>
          <p:cNvGrpSpPr>
            <a:grpSpLocks/>
          </p:cNvGrpSpPr>
          <p:nvPr/>
        </p:nvGrpSpPr>
        <p:grpSpPr bwMode="auto">
          <a:xfrm>
            <a:off x="5956836" y="4580652"/>
            <a:ext cx="2536573" cy="1070566"/>
            <a:chOff x="454874" y="1224879"/>
            <a:chExt cx="3432914" cy="1070699"/>
          </a:xfrm>
          <a:solidFill>
            <a:schemeClr val="bg1"/>
          </a:solidFill>
        </p:grpSpPr>
        <p:sp>
          <p:nvSpPr>
            <p:cNvPr id="77" name="Text Box 13"/>
            <p:cNvSpPr txBox="1">
              <a:spLocks noChangeArrowheads="1"/>
            </p:cNvSpPr>
            <p:nvPr/>
          </p:nvSpPr>
          <p:spPr bwMode="auto">
            <a:xfrm>
              <a:off x="457200" y="1224879"/>
              <a:ext cx="3430588" cy="230861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MD_GridSpatialRepresentation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8" name="Text Box 14"/>
            <p:cNvSpPr txBox="1">
              <a:spLocks noChangeArrowheads="1"/>
            </p:cNvSpPr>
            <p:nvPr/>
          </p:nvSpPr>
          <p:spPr bwMode="auto">
            <a:xfrm>
              <a:off x="457200" y="1452595"/>
              <a:ext cx="3430588" cy="784929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level 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: 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a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ttribute</a:t>
              </a:r>
            </a:p>
            <a:p>
              <a:pPr>
                <a:defRPr/>
              </a:pP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b="1" dirty="0" err="1" smtClean="0">
                  <a:latin typeface="Calibri"/>
                  <a:ea typeface="ＭＳ Ｐゴシック" charset="0"/>
                  <a:cs typeface="Calibri"/>
                </a:rPr>
                <a:t>levelDescription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 : Variable_6</a:t>
              </a:r>
              <a:endParaRPr lang="en-US" sz="900" b="1" dirty="0" smtClean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numberOfDimensions</a:t>
              </a: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1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cellGeometry</a:t>
              </a: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point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transformationParameterAvailability</a:t>
              </a: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False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9" name="Rectangle 15"/>
            <p:cNvSpPr>
              <a:spLocks noChangeArrowheads="1"/>
            </p:cNvSpPr>
            <p:nvPr/>
          </p:nvSpPr>
          <p:spPr bwMode="auto">
            <a:xfrm>
              <a:off x="454874" y="2235245"/>
              <a:ext cx="3430588" cy="6033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9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80" name="Group 5"/>
          <p:cNvGrpSpPr>
            <a:grpSpLocks/>
          </p:cNvGrpSpPr>
          <p:nvPr/>
        </p:nvGrpSpPr>
        <p:grpSpPr bwMode="auto">
          <a:xfrm>
            <a:off x="3384701" y="4580652"/>
            <a:ext cx="2536573" cy="1077148"/>
            <a:chOff x="454874" y="1224878"/>
            <a:chExt cx="3432914" cy="1077282"/>
          </a:xfrm>
          <a:solidFill>
            <a:schemeClr val="bg1"/>
          </a:solidFill>
        </p:grpSpPr>
        <p:sp>
          <p:nvSpPr>
            <p:cNvPr id="81" name="Text Box 13"/>
            <p:cNvSpPr txBox="1">
              <a:spLocks noChangeArrowheads="1"/>
            </p:cNvSpPr>
            <p:nvPr/>
          </p:nvSpPr>
          <p:spPr bwMode="auto">
            <a:xfrm>
              <a:off x="457200" y="1224878"/>
              <a:ext cx="3430588" cy="230861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MD_GridSpatialRepresentation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82" name="Text Box 14"/>
            <p:cNvSpPr txBox="1">
              <a:spLocks noChangeArrowheads="1"/>
            </p:cNvSpPr>
            <p:nvPr/>
          </p:nvSpPr>
          <p:spPr bwMode="auto">
            <a:xfrm>
              <a:off x="457200" y="1452595"/>
              <a:ext cx="3430588" cy="784929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level 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: 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a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ttribute</a:t>
              </a:r>
            </a:p>
            <a:p>
              <a:pPr>
                <a:defRPr/>
              </a:pP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b="1" dirty="0" err="1" smtClean="0">
                  <a:latin typeface="Calibri"/>
                  <a:ea typeface="ＭＳ Ｐゴシック" charset="0"/>
                  <a:cs typeface="Calibri"/>
                </a:rPr>
                <a:t>levelDescription</a:t>
              </a:r>
              <a:r>
                <a:rPr lang="en-US" sz="900" b="1" dirty="0" smtClean="0">
                  <a:latin typeface="Calibri"/>
                  <a:ea typeface="ＭＳ Ｐゴシック" charset="0"/>
                  <a:cs typeface="Calibri"/>
                </a:rPr>
                <a:t> : Variable_4,Variable_5</a:t>
              </a:r>
              <a:endParaRPr lang="en-US" sz="900" b="1" dirty="0" smtClean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numberOfDimensions</a:t>
              </a: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1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cellGeometry</a:t>
              </a: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area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900" dirty="0" err="1">
                  <a:latin typeface="Calibri"/>
                  <a:ea typeface="ＭＳ Ｐゴシック" charset="0"/>
                  <a:cs typeface="Calibri"/>
                </a:rPr>
                <a:t>transformationParameterAvailability</a:t>
              </a:r>
              <a:r>
                <a:rPr lang="en-US" sz="9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900" dirty="0" smtClean="0">
                  <a:latin typeface="Calibri"/>
                  <a:ea typeface="ＭＳ Ｐゴシック" charset="0"/>
                  <a:cs typeface="Calibri"/>
                </a:rPr>
                <a:t>False</a:t>
              </a:r>
              <a:endParaRPr lang="en-US" sz="9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83" name="Rectangle 15"/>
            <p:cNvSpPr>
              <a:spLocks noChangeArrowheads="1"/>
            </p:cNvSpPr>
            <p:nvPr/>
          </p:nvSpPr>
          <p:spPr bwMode="auto">
            <a:xfrm>
              <a:off x="454874" y="2241827"/>
              <a:ext cx="3430588" cy="6033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900">
                <a:latin typeface="Calibri"/>
                <a:ea typeface="ＭＳ Ｐゴシック" charset="0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7996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 Box 1049"/>
          <p:cNvSpPr txBox="1">
            <a:spLocks noChangeArrowheads="1"/>
          </p:cNvSpPr>
          <p:nvPr/>
        </p:nvSpPr>
        <p:spPr bwMode="auto">
          <a:xfrm>
            <a:off x="4640553" y="1332138"/>
            <a:ext cx="935831" cy="2077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75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MD_Metadata</a:t>
            </a:r>
          </a:p>
        </p:txBody>
      </p:sp>
      <p:grpSp>
        <p:nvGrpSpPr>
          <p:cNvPr id="73" name="Group 5"/>
          <p:cNvGrpSpPr>
            <a:grpSpLocks/>
          </p:cNvGrpSpPr>
          <p:nvPr/>
        </p:nvGrpSpPr>
        <p:grpSpPr bwMode="auto">
          <a:xfrm>
            <a:off x="4741331" y="2386654"/>
            <a:ext cx="2020126" cy="804176"/>
            <a:chOff x="457200" y="1198563"/>
            <a:chExt cx="3430588" cy="1072370"/>
          </a:xfrm>
        </p:grpSpPr>
        <p:sp>
          <p:nvSpPr>
            <p:cNvPr id="74" name="Text Box 13"/>
            <p:cNvSpPr txBox="1">
              <a:spLocks noChangeArrowheads="1"/>
            </p:cNvSpPr>
            <p:nvPr/>
          </p:nvSpPr>
          <p:spPr bwMode="auto">
            <a:xfrm>
              <a:off x="457200" y="1198563"/>
              <a:ext cx="3430588" cy="2770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MD_GridSpatialRepresentation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5" name="Text Box 14"/>
            <p:cNvSpPr txBox="1">
              <a:spLocks noChangeArrowheads="1"/>
            </p:cNvSpPr>
            <p:nvPr/>
          </p:nvSpPr>
          <p:spPr bwMode="auto">
            <a:xfrm>
              <a:off x="457200" y="1473862"/>
              <a:ext cx="3430588" cy="73875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b="1" dirty="0">
                  <a:latin typeface="Calibri"/>
                  <a:ea typeface="ＭＳ Ｐゴシック" charset="0"/>
                  <a:cs typeface="Calibri"/>
                </a:rPr>
                <a:t>+ scope : </a:t>
              </a:r>
              <a:r>
                <a:rPr lang="en-US" sz="750" b="1" dirty="0" err="1">
                  <a:latin typeface="Calibri"/>
                  <a:ea typeface="ＭＳ Ｐゴシック" charset="0"/>
                  <a:cs typeface="Calibri"/>
                </a:rPr>
                <a:t>MD_Scope</a:t>
              </a:r>
              <a:endParaRPr lang="en-US" sz="750" b="1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numberOfDimensions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cellGeometry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transformationParameterAvailability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Boolean</a:t>
              </a:r>
            </a:p>
          </p:txBody>
        </p:sp>
        <p:sp>
          <p:nvSpPr>
            <p:cNvPr id="77" name="Rectangle 15"/>
            <p:cNvSpPr>
              <a:spLocks noChangeArrowheads="1"/>
            </p:cNvSpPr>
            <p:nvPr/>
          </p:nvSpPr>
          <p:spPr bwMode="auto">
            <a:xfrm>
              <a:off x="457200" y="2210600"/>
              <a:ext cx="3430588" cy="6033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6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90" name="Group 55"/>
          <p:cNvGrpSpPr>
            <a:grpSpLocks/>
          </p:cNvGrpSpPr>
          <p:nvPr/>
        </p:nvGrpSpPr>
        <p:grpSpPr bwMode="auto">
          <a:xfrm>
            <a:off x="4731070" y="3639036"/>
            <a:ext cx="2195513" cy="1033467"/>
            <a:chOff x="288" y="2583"/>
            <a:chExt cx="2010" cy="868"/>
          </a:xfrm>
        </p:grpSpPr>
        <p:sp>
          <p:nvSpPr>
            <p:cNvPr id="101" name="Text Box 32"/>
            <p:cNvSpPr txBox="1">
              <a:spLocks noChangeArrowheads="1"/>
            </p:cNvSpPr>
            <p:nvPr/>
          </p:nvSpPr>
          <p:spPr bwMode="auto">
            <a:xfrm>
              <a:off x="288" y="2583"/>
              <a:ext cx="2010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&lt;&lt;DataType&gt;&gt;</a:t>
              </a:r>
            </a:p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MD_Dimension</a:t>
              </a:r>
            </a:p>
          </p:txBody>
        </p:sp>
        <p:sp>
          <p:nvSpPr>
            <p:cNvPr id="107" name="Text Box 33"/>
            <p:cNvSpPr txBox="1">
              <a:spLocks noChangeArrowheads="1"/>
            </p:cNvSpPr>
            <p:nvPr/>
          </p:nvSpPr>
          <p:spPr bwMode="auto">
            <a:xfrm>
              <a:off x="288" y="2853"/>
              <a:ext cx="2010" cy="5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dimensionName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dimensionSize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resolution : Measure [0..1]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dimensionTitle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[0..1]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dimensionDescription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[ 0..1]</a:t>
              </a:r>
            </a:p>
          </p:txBody>
        </p:sp>
        <p:sp>
          <p:nvSpPr>
            <p:cNvPr id="108" name="Rectangle 34"/>
            <p:cNvSpPr>
              <a:spLocks noChangeArrowheads="1"/>
            </p:cNvSpPr>
            <p:nvPr/>
          </p:nvSpPr>
          <p:spPr bwMode="auto">
            <a:xfrm>
              <a:off x="288" y="3417"/>
              <a:ext cx="2010" cy="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09" name="AutoShape 1050"/>
          <p:cNvSpPr>
            <a:spLocks noChangeArrowheads="1"/>
          </p:cNvSpPr>
          <p:nvPr/>
        </p:nvSpPr>
        <p:spPr bwMode="auto">
          <a:xfrm>
            <a:off x="5242552" y="1549935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10" name="AutoShape 29"/>
          <p:cNvCxnSpPr>
            <a:cxnSpLocks noChangeShapeType="1"/>
            <a:stCxn id="109" idx="2"/>
          </p:cNvCxnSpPr>
          <p:nvPr/>
        </p:nvCxnSpPr>
        <p:spPr bwMode="auto">
          <a:xfrm rot="16200000" flipH="1">
            <a:off x="4987388" y="1984288"/>
            <a:ext cx="712256" cy="124536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1" name="AutoShape 1050"/>
          <p:cNvSpPr>
            <a:spLocks noChangeArrowheads="1"/>
          </p:cNvSpPr>
          <p:nvPr/>
        </p:nvSpPr>
        <p:spPr bwMode="auto">
          <a:xfrm>
            <a:off x="5203857" y="3192609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12" name="AutoShape 29"/>
          <p:cNvCxnSpPr>
            <a:cxnSpLocks noChangeShapeType="1"/>
            <a:stCxn id="111" idx="2"/>
          </p:cNvCxnSpPr>
          <p:nvPr/>
        </p:nvCxnSpPr>
        <p:spPr bwMode="auto">
          <a:xfrm rot="5400000">
            <a:off x="5089920" y="3484021"/>
            <a:ext cx="303551" cy="1714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" name="Rectangle 11"/>
          <p:cNvSpPr/>
          <p:nvPr/>
        </p:nvSpPr>
        <p:spPr>
          <a:xfrm>
            <a:off x="5218865" y="3274671"/>
            <a:ext cx="1412660" cy="3231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750" dirty="0">
                <a:ea typeface="ＭＳ Ｐゴシック" charset="0"/>
                <a:cs typeface="ＭＳ Ｐゴシック" charset="0"/>
              </a:rPr>
              <a:t>+ </a:t>
            </a:r>
            <a:r>
              <a:rPr lang="en-US" sz="750" dirty="0" err="1">
                <a:ea typeface="ＭＳ Ｐゴシック" charset="0"/>
                <a:cs typeface="ＭＳ Ｐゴシック" charset="0"/>
              </a:rPr>
              <a:t>axisDimensionProperties</a:t>
            </a:r>
            <a:r>
              <a:rPr lang="en-US" sz="750" dirty="0">
                <a:ea typeface="ＭＳ Ｐゴシック" charset="0"/>
                <a:cs typeface="ＭＳ Ｐゴシック" charset="0"/>
              </a:rPr>
              <a:t> [0..*]</a:t>
            </a:r>
          </a:p>
        </p:txBody>
      </p:sp>
      <p:grpSp>
        <p:nvGrpSpPr>
          <p:cNvPr id="114" name="Group 35"/>
          <p:cNvGrpSpPr>
            <a:grpSpLocks/>
          </p:cNvGrpSpPr>
          <p:nvPr/>
        </p:nvGrpSpPr>
        <p:grpSpPr bwMode="auto">
          <a:xfrm>
            <a:off x="4500328" y="4803544"/>
            <a:ext cx="1372695" cy="932259"/>
            <a:chOff x="4224" y="2503"/>
            <a:chExt cx="1248" cy="783"/>
          </a:xfrm>
        </p:grpSpPr>
        <p:sp>
          <p:nvSpPr>
            <p:cNvPr id="117" name="Text Box 36"/>
            <p:cNvSpPr txBox="1">
              <a:spLocks noChangeArrowheads="1"/>
            </p:cNvSpPr>
            <p:nvPr/>
          </p:nvSpPr>
          <p:spPr bwMode="auto">
            <a:xfrm>
              <a:off x="4224" y="2503"/>
              <a:ext cx="1248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45720" rIns="45720"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18" name="Text Box 37"/>
            <p:cNvSpPr txBox="1">
              <a:spLocks noChangeArrowheads="1"/>
            </p:cNvSpPr>
            <p:nvPr/>
          </p:nvSpPr>
          <p:spPr bwMode="auto">
            <a:xfrm>
              <a:off x="4224" y="2775"/>
              <a:ext cx="1248" cy="46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row                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crossTrack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column          + 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line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vertical           + 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sample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track               + 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time</a:t>
              </a:r>
            </a:p>
          </p:txBody>
        </p:sp>
        <p:sp>
          <p:nvSpPr>
            <p:cNvPr id="120" name="Rectangle 38"/>
            <p:cNvSpPr>
              <a:spLocks noChangeArrowheads="1"/>
            </p:cNvSpPr>
            <p:nvPr/>
          </p:nvSpPr>
          <p:spPr bwMode="auto">
            <a:xfrm>
              <a:off x="4224" y="3239"/>
              <a:ext cx="1248" cy="4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21" name="Title 1"/>
          <p:cNvSpPr>
            <a:spLocks noGrp="1"/>
          </p:cNvSpPr>
          <p:nvPr>
            <p:ph type="title"/>
          </p:nvPr>
        </p:nvSpPr>
        <p:spPr>
          <a:xfrm>
            <a:off x="323055" y="348804"/>
            <a:ext cx="4482074" cy="513929"/>
          </a:xfrm>
        </p:spPr>
        <p:txBody>
          <a:bodyPr>
            <a:normAutofit fontScale="90000"/>
          </a:bodyPr>
          <a:lstStyle/>
          <a:p>
            <a:pPr algn="l"/>
            <a:r>
              <a:rPr lang="en-US" smtClean="0"/>
              <a:t>Dimensions - UML</a:t>
            </a:r>
            <a:endParaRPr lang="en-US" dirty="0"/>
          </a:p>
        </p:txBody>
      </p:sp>
      <p:sp>
        <p:nvSpPr>
          <p:cNvPr id="88" name="Rectangle 1059"/>
          <p:cNvSpPr>
            <a:spLocks noChangeArrowheads="1"/>
          </p:cNvSpPr>
          <p:nvPr/>
        </p:nvSpPr>
        <p:spPr bwMode="auto">
          <a:xfrm>
            <a:off x="5390820" y="2069223"/>
            <a:ext cx="1240705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spatialRepresentationInfo</a:t>
            </a: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119" name="Group 35"/>
          <p:cNvGrpSpPr>
            <a:grpSpLocks/>
          </p:cNvGrpSpPr>
          <p:nvPr/>
        </p:nvGrpSpPr>
        <p:grpSpPr bwMode="auto">
          <a:xfrm>
            <a:off x="5985734" y="4802627"/>
            <a:ext cx="1059058" cy="690563"/>
            <a:chOff x="4221" y="2503"/>
            <a:chExt cx="1251" cy="435"/>
          </a:xfrm>
        </p:grpSpPr>
        <p:sp>
          <p:nvSpPr>
            <p:cNvPr id="122" name="Text Box 36"/>
            <p:cNvSpPr txBox="1">
              <a:spLocks noChangeArrowheads="1"/>
            </p:cNvSpPr>
            <p:nvPr/>
          </p:nvSpPr>
          <p:spPr bwMode="auto">
            <a:xfrm>
              <a:off x="4221" y="2503"/>
              <a:ext cx="1251" cy="20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 rIns="0"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>
                <a:defRPr/>
              </a:pPr>
              <a:r>
                <a:rPr lang="en-US" sz="750" dirty="0" err="1" smtClean="0"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3" name="Text Box 37"/>
            <p:cNvSpPr txBox="1">
              <a:spLocks noChangeArrowheads="1"/>
            </p:cNvSpPr>
            <p:nvPr/>
          </p:nvSpPr>
          <p:spPr bwMode="auto">
            <a:xfrm>
              <a:off x="4224" y="2705"/>
              <a:ext cx="1248" cy="20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point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         + voxel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area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           + stratum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4" name="Rectangle 38"/>
            <p:cNvSpPr>
              <a:spLocks noChangeArrowheads="1"/>
            </p:cNvSpPr>
            <p:nvPr/>
          </p:nvSpPr>
          <p:spPr bwMode="auto">
            <a:xfrm>
              <a:off x="4224" y="2909"/>
              <a:ext cx="1248" cy="2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750">
                <a:latin typeface="Calibri"/>
                <a:ea typeface="ＭＳ Ｐゴシック" charset="0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039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 animBg="1"/>
      <p:bldP spid="111" grpId="0" animBg="1"/>
      <p:bldP spid="12" grpId="0"/>
      <p:bldP spid="8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82" y="306924"/>
            <a:ext cx="4520145" cy="557193"/>
          </a:xfrm>
        </p:spPr>
        <p:txBody>
          <a:bodyPr>
            <a:noAutofit/>
          </a:bodyPr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48228" y="1628735"/>
            <a:ext cx="6676571" cy="346577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591294" y="1797740"/>
            <a:ext cx="885371" cy="1164575"/>
            <a:chOff x="1473200" y="1072389"/>
            <a:chExt cx="885371" cy="1164575"/>
          </a:xfrm>
        </p:grpSpPr>
        <p:sp>
          <p:nvSpPr>
            <p:cNvPr id="7" name="Document 6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275580" y="1797740"/>
            <a:ext cx="885371" cy="1164575"/>
            <a:chOff x="1473200" y="1072389"/>
            <a:chExt cx="885371" cy="1164575"/>
          </a:xfrm>
        </p:grpSpPr>
        <p:sp>
          <p:nvSpPr>
            <p:cNvPr id="15" name="Document 14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959866" y="1797740"/>
            <a:ext cx="885371" cy="1164575"/>
            <a:chOff x="1473200" y="1072389"/>
            <a:chExt cx="885371" cy="1164575"/>
          </a:xfrm>
        </p:grpSpPr>
        <p:sp>
          <p:nvSpPr>
            <p:cNvPr id="18" name="Document 17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644152" y="1797740"/>
            <a:ext cx="885371" cy="1164575"/>
            <a:chOff x="1473200" y="1072389"/>
            <a:chExt cx="885371" cy="1164575"/>
          </a:xfrm>
        </p:grpSpPr>
        <p:sp>
          <p:nvSpPr>
            <p:cNvPr id="21" name="Document 20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578384" y="3721050"/>
            <a:ext cx="885371" cy="1164575"/>
            <a:chOff x="1473200" y="1072389"/>
            <a:chExt cx="885371" cy="1164575"/>
          </a:xfrm>
        </p:grpSpPr>
        <p:sp>
          <p:nvSpPr>
            <p:cNvPr id="24" name="Document 23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592201" y="3721050"/>
            <a:ext cx="885371" cy="1164575"/>
            <a:chOff x="1473200" y="1072389"/>
            <a:chExt cx="885371" cy="1164575"/>
          </a:xfrm>
        </p:grpSpPr>
        <p:sp>
          <p:nvSpPr>
            <p:cNvPr id="27" name="Document 26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606018" y="3721050"/>
            <a:ext cx="885371" cy="1164575"/>
            <a:chOff x="1473200" y="1072389"/>
            <a:chExt cx="885371" cy="1164575"/>
          </a:xfrm>
        </p:grpSpPr>
        <p:sp>
          <p:nvSpPr>
            <p:cNvPr id="30" name="Document 29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633652" y="3721050"/>
            <a:ext cx="885371" cy="1164575"/>
            <a:chOff x="1473200" y="1072389"/>
            <a:chExt cx="885371" cy="1164575"/>
          </a:xfrm>
        </p:grpSpPr>
        <p:sp>
          <p:nvSpPr>
            <p:cNvPr id="33" name="Document 32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619835" y="3721050"/>
            <a:ext cx="885371" cy="1164575"/>
            <a:chOff x="1473200" y="1072389"/>
            <a:chExt cx="885371" cy="1164575"/>
          </a:xfrm>
        </p:grpSpPr>
        <p:sp>
          <p:nvSpPr>
            <p:cNvPr id="36" name="Document 35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647469" y="3721050"/>
            <a:ext cx="885371" cy="1164575"/>
            <a:chOff x="1473200" y="1072389"/>
            <a:chExt cx="885371" cy="1164575"/>
          </a:xfrm>
        </p:grpSpPr>
        <p:sp>
          <p:nvSpPr>
            <p:cNvPr id="39" name="Document 38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cxnSp>
        <p:nvCxnSpPr>
          <p:cNvPr id="42" name="Elbow Connector 41"/>
          <p:cNvCxnSpPr>
            <a:stCxn id="40" idx="0"/>
            <a:endCxn id="21" idx="2"/>
          </p:cNvCxnSpPr>
          <p:nvPr/>
        </p:nvCxnSpPr>
        <p:spPr>
          <a:xfrm rot="5400000" flipH="1" flipV="1">
            <a:off x="6610148" y="3236194"/>
            <a:ext cx="842073" cy="140335"/>
          </a:xfrm>
          <a:prstGeom prst="bentConnector3">
            <a:avLst>
              <a:gd name="adj1" fmla="val 37073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34" idx="0"/>
            <a:endCxn id="18" idx="2"/>
          </p:cNvCxnSpPr>
          <p:nvPr/>
        </p:nvCxnSpPr>
        <p:spPr>
          <a:xfrm rot="16200000" flipV="1">
            <a:off x="5261097" y="3041294"/>
            <a:ext cx="842073" cy="530134"/>
          </a:xfrm>
          <a:prstGeom prst="bentConnector3">
            <a:avLst>
              <a:gd name="adj1" fmla="val 37073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7" idx="0"/>
            <a:endCxn id="18" idx="2"/>
          </p:cNvCxnSpPr>
          <p:nvPr/>
        </p:nvCxnSpPr>
        <p:spPr>
          <a:xfrm rot="5400000" flipH="1" flipV="1">
            <a:off x="4754188" y="3064520"/>
            <a:ext cx="842073" cy="483683"/>
          </a:xfrm>
          <a:prstGeom prst="bentConnector3">
            <a:avLst>
              <a:gd name="adj1" fmla="val 37073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31" idx="0"/>
            <a:endCxn id="7" idx="2"/>
          </p:cNvCxnSpPr>
          <p:nvPr/>
        </p:nvCxnSpPr>
        <p:spPr>
          <a:xfrm rot="16200000" flipV="1">
            <a:off x="2562994" y="2370825"/>
            <a:ext cx="842073" cy="1871072"/>
          </a:xfrm>
          <a:prstGeom prst="bentConnector3">
            <a:avLst>
              <a:gd name="adj1" fmla="val 37072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28" idx="0"/>
            <a:endCxn id="7" idx="2"/>
          </p:cNvCxnSpPr>
          <p:nvPr/>
        </p:nvCxnSpPr>
        <p:spPr>
          <a:xfrm rot="16200000" flipV="1">
            <a:off x="2056086" y="2877733"/>
            <a:ext cx="842073" cy="857255"/>
          </a:xfrm>
          <a:prstGeom prst="bentConnector3">
            <a:avLst>
              <a:gd name="adj1" fmla="val 37073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25" idx="0"/>
            <a:endCxn id="15" idx="2"/>
          </p:cNvCxnSpPr>
          <p:nvPr/>
        </p:nvCxnSpPr>
        <p:spPr>
          <a:xfrm rot="5400000" flipH="1" flipV="1">
            <a:off x="2391320" y="2385937"/>
            <a:ext cx="842073" cy="1840848"/>
          </a:xfrm>
          <a:prstGeom prst="bentConnector3">
            <a:avLst>
              <a:gd name="adj1" fmla="val 37073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1449633" y="1734557"/>
            <a:ext cx="2880783" cy="1457265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4858327" y="1734558"/>
            <a:ext cx="1081659" cy="1457265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6624556" y="1734558"/>
            <a:ext cx="980929" cy="1457264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5465690" y="2812951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860982" y="2812951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7124700" y="2812951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65092" y="3803609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?</a:t>
            </a:r>
            <a:endParaRPr lang="en-US" sz="6000" dirty="0"/>
          </a:p>
        </p:txBody>
      </p:sp>
      <p:sp>
        <p:nvSpPr>
          <p:cNvPr id="63" name="TextBox 62"/>
          <p:cNvSpPr txBox="1"/>
          <p:nvPr/>
        </p:nvSpPr>
        <p:spPr>
          <a:xfrm>
            <a:off x="2757500" y="3803609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mtClean="0"/>
              <a:t>?</a:t>
            </a:r>
            <a:endParaRPr lang="en-US" sz="6000"/>
          </a:p>
        </p:txBody>
      </p:sp>
      <p:sp>
        <p:nvSpPr>
          <p:cNvPr id="64" name="TextBox 63"/>
          <p:cNvSpPr txBox="1"/>
          <p:nvPr/>
        </p:nvSpPr>
        <p:spPr>
          <a:xfrm>
            <a:off x="3786016" y="3803609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mtClean="0"/>
              <a:t>?</a:t>
            </a:r>
            <a:endParaRPr lang="en-US" sz="6000"/>
          </a:p>
        </p:txBody>
      </p:sp>
      <p:sp>
        <p:nvSpPr>
          <p:cNvPr id="76" name="TextBox 75"/>
          <p:cNvSpPr txBox="1"/>
          <p:nvPr/>
        </p:nvSpPr>
        <p:spPr>
          <a:xfrm>
            <a:off x="4785134" y="3803609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mtClean="0"/>
              <a:t>?</a:t>
            </a:r>
            <a:endParaRPr lang="en-US" sz="6000"/>
          </a:p>
        </p:txBody>
      </p:sp>
      <p:sp>
        <p:nvSpPr>
          <p:cNvPr id="77" name="TextBox 76"/>
          <p:cNvSpPr txBox="1"/>
          <p:nvPr/>
        </p:nvSpPr>
        <p:spPr>
          <a:xfrm>
            <a:off x="5798951" y="3803609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mtClean="0"/>
              <a:t>?</a:t>
            </a:r>
            <a:endParaRPr lang="en-US" sz="6000"/>
          </a:p>
        </p:txBody>
      </p:sp>
      <p:sp>
        <p:nvSpPr>
          <p:cNvPr id="78" name="TextBox 77"/>
          <p:cNvSpPr txBox="1"/>
          <p:nvPr/>
        </p:nvSpPr>
        <p:spPr>
          <a:xfrm>
            <a:off x="6863169" y="3803609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mtClean="0"/>
              <a:t>?</a:t>
            </a:r>
            <a:endParaRPr lang="en-US" sz="6000"/>
          </a:p>
        </p:txBody>
      </p:sp>
    </p:spTree>
    <p:extLst>
      <p:ext uri="{BB962C8B-B14F-4D97-AF65-F5344CB8AC3E}">
        <p14:creationId xmlns:p14="http://schemas.microsoft.com/office/powerpoint/2010/main" val="482890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3" grpId="0"/>
      <p:bldP spid="64" grpId="0"/>
      <p:bldP spid="76" grpId="0"/>
      <p:bldP spid="77" grpId="0"/>
      <p:bldP spid="7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Variable Characteristics - Names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3381" r="12284"/>
          <a:stretch/>
        </p:blipFill>
        <p:spPr>
          <a:xfrm>
            <a:off x="457200" y="1015768"/>
            <a:ext cx="4913086" cy="49570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 descr="crowd-of-people-images-sihlouett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686" y="1088339"/>
            <a:ext cx="2801250" cy="1211303"/>
          </a:xfrm>
          <a:prstGeom prst="rect">
            <a:avLst/>
          </a:prstGeom>
        </p:spPr>
      </p:pic>
      <p:pic>
        <p:nvPicPr>
          <p:cNvPr id="5" name="Picture 4" descr="crowd-of-people-images-sihlouette.jpg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686" y="2892279"/>
            <a:ext cx="2801250" cy="1211303"/>
          </a:xfrm>
          <a:prstGeom prst="rect">
            <a:avLst/>
          </a:prstGeom>
        </p:spPr>
      </p:pic>
      <p:pic>
        <p:nvPicPr>
          <p:cNvPr id="6" name="Picture 5" descr="crowd-of-people-images-sihlouette.jpg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686" y="4696219"/>
            <a:ext cx="2801250" cy="121130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06749" y="5972837"/>
            <a:ext cx="1213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Computers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361211" y="5972837"/>
            <a:ext cx="1430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Communities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22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Real-world Heterogeneity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5440" y="1425867"/>
            <a:ext cx="843863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EOS includes many data products that cover very long time periods and large spatial extents (global). These datasets vary in time and space.</a:t>
            </a:r>
          </a:p>
          <a:p>
            <a:endParaRPr lang="en-US" sz="2800" dirty="0" smtClean="0"/>
          </a:p>
          <a:p>
            <a:r>
              <a:rPr lang="en-US" sz="2800" dirty="0" smtClean="0"/>
              <a:t>Many datasets are collected as parts of complex observational campaigns that address many scientific goals and include many moving parts. These efforts produce very heterogeneous datasets.</a:t>
            </a:r>
          </a:p>
          <a:p>
            <a:endParaRPr lang="en-US" sz="2800" dirty="0"/>
          </a:p>
          <a:p>
            <a:r>
              <a:rPr lang="en-US" sz="2800" dirty="0" smtClean="0"/>
              <a:t>What is heterogeneous?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27045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Variable Names </a:t>
            </a:r>
            <a:r>
              <a:rPr lang="mr-IN" dirty="0" smtClean="0"/>
              <a:t>–</a:t>
            </a:r>
            <a:r>
              <a:rPr lang="en-US" dirty="0" smtClean="0"/>
              <a:t> Computer Names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3381" r="12284"/>
          <a:stretch/>
        </p:blipFill>
        <p:spPr>
          <a:xfrm>
            <a:off x="457200" y="1254067"/>
            <a:ext cx="3489345" cy="352058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713772" y="4879969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Names</a:t>
            </a:r>
            <a:endParaRPr lang="en-US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537427"/>
              </p:ext>
            </p:extLst>
          </p:nvPr>
        </p:nvGraphicFramePr>
        <p:xfrm>
          <a:off x="4065317" y="1254067"/>
          <a:ext cx="4623071" cy="2011680"/>
        </p:xfrm>
        <a:graphic>
          <a:graphicData uri="http://schemas.openxmlformats.org/drawingml/2006/table">
            <a:tbl>
              <a:tblPr/>
              <a:tblGrid>
                <a:gridCol w="1711884"/>
                <a:gridCol w="1813907"/>
                <a:gridCol w="1097280"/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H5T_NATIVE_INT8 </a:t>
                      </a:r>
                      <a:endParaRPr lang="en-US" sz="1050" dirty="0" smtClean="0"/>
                    </a:p>
                    <a:p>
                      <a:pPr algn="l"/>
                      <a:r>
                        <a:rPr lang="en-US" sz="1050" dirty="0" smtClean="0"/>
                        <a:t>H5T_NATIVE_UINT8 </a:t>
                      </a:r>
                      <a:r>
                        <a:rPr lang="en-US" sz="1050" dirty="0"/>
                        <a:t>H5T_NATIVE_INT_LEAST8 H5T_NATIVE_UINT_LEAST8 H5T_NATIVE_INT_FAST8 H5T_NATIVE_UINT_FAST8 H5T_NATIVE_INT16 </a:t>
                      </a:r>
                      <a:endParaRPr lang="en-US" sz="1050" dirty="0" smtClean="0"/>
                    </a:p>
                    <a:p>
                      <a:pPr algn="l"/>
                      <a:r>
                        <a:rPr lang="en-US" sz="1050" dirty="0" smtClean="0"/>
                        <a:t>H5T_NATIVE_UINT16 </a:t>
                      </a:r>
                      <a:r>
                        <a:rPr lang="en-US" sz="1050" dirty="0"/>
                        <a:t>H5T_NATIVE_INT_LEAST16 H5T_NATIVE_UINT_LEAST16 H5T_NATIVE_INT_FAST16 H5T_NATIVE_UINT_FAST16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H5T_NATIVE_INT32 </a:t>
                      </a:r>
                      <a:endParaRPr lang="en-US" sz="1050" dirty="0" smtClean="0"/>
                    </a:p>
                    <a:p>
                      <a:pPr algn="l"/>
                      <a:r>
                        <a:rPr lang="en-US" sz="1050" dirty="0" smtClean="0"/>
                        <a:t>H5T_NATIVE_UINT32 </a:t>
                      </a:r>
                      <a:r>
                        <a:rPr lang="en-US" sz="1050" dirty="0"/>
                        <a:t>H5T_NATIVE_INT_LEAST32 H5T_NATIVE_UINT_LEAST32 H5T_NATIVE_INT_FAST32 H5T_NATIVE_UINT_FAST32 H5T_NATIVE_INT64 </a:t>
                      </a:r>
                      <a:endParaRPr lang="en-US" sz="1050" dirty="0" smtClean="0"/>
                    </a:p>
                    <a:p>
                      <a:pPr algn="l"/>
                      <a:r>
                        <a:rPr lang="en-US" sz="1050" dirty="0" smtClean="0"/>
                        <a:t>H5T_NATIVE_UINT64 </a:t>
                      </a:r>
                      <a:r>
                        <a:rPr lang="en-US" sz="1050" dirty="0"/>
                        <a:t>H5T_NATIVE_INT_LEAST64 H5T_NATIVE_UINT_LEAST64 H5T_NATIVE_INT_FAST64 H5T_NATIVE_UINT_FAST64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 smtClean="0"/>
                        <a:t>H5T_STD_I8BE </a:t>
                      </a:r>
                    </a:p>
                    <a:p>
                      <a:r>
                        <a:rPr lang="en-US" sz="1050" dirty="0" smtClean="0"/>
                        <a:t>H5T_STD_I8LE </a:t>
                      </a:r>
                    </a:p>
                    <a:p>
                      <a:r>
                        <a:rPr lang="en-US" sz="1050" dirty="0" smtClean="0"/>
                        <a:t>H5T_STD_I16BE </a:t>
                      </a:r>
                    </a:p>
                    <a:p>
                      <a:r>
                        <a:rPr lang="en-US" sz="1050" dirty="0" smtClean="0"/>
                        <a:t>H5T_STD_I16LE </a:t>
                      </a:r>
                    </a:p>
                    <a:p>
                      <a:r>
                        <a:rPr lang="en-US" sz="1050" dirty="0" smtClean="0"/>
                        <a:t>H5T_STD_I32BE </a:t>
                      </a:r>
                    </a:p>
                    <a:p>
                      <a:r>
                        <a:rPr lang="en-US" sz="1050" dirty="0" smtClean="0"/>
                        <a:t>H5T_STD_I32LE </a:t>
                      </a:r>
                    </a:p>
                    <a:p>
                      <a:r>
                        <a:rPr lang="en-US" sz="1050" dirty="0" smtClean="0"/>
                        <a:t>H5T_STD_I64BE </a:t>
                      </a:r>
                    </a:p>
                    <a:p>
                      <a:r>
                        <a:rPr lang="en-US" sz="1050" dirty="0" smtClean="0"/>
                        <a:t>H5T_STD_I64LE</a:t>
                      </a:r>
                    </a:p>
                    <a:p>
                      <a:pPr algn="l"/>
                      <a:endParaRPr lang="en-US" sz="105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810413" y="3286882"/>
            <a:ext cx="1132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dataTypes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5335855" y="4917429"/>
            <a:ext cx="2406455" cy="974143"/>
            <a:chOff x="1524278" y="5343536"/>
            <a:chExt cx="1212873" cy="316074"/>
          </a:xfrm>
        </p:grpSpPr>
        <p:sp>
          <p:nvSpPr>
            <p:cNvPr id="19" name="Text Box 59"/>
            <p:cNvSpPr txBox="1">
              <a:spLocks noChangeArrowheads="1"/>
            </p:cNvSpPr>
            <p:nvPr/>
          </p:nvSpPr>
          <p:spPr bwMode="auto">
            <a:xfrm>
              <a:off x="1524278" y="5343536"/>
              <a:ext cx="1212873" cy="10984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 lIns="45720" rIns="45720">
              <a:spAutoFit/>
            </a:bodyPr>
            <a:lstStyle/>
            <a:p>
              <a:pPr algn="ctr"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Computer Variable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0" name="Text Box 60"/>
            <p:cNvSpPr txBox="1">
              <a:spLocks noChangeArrowheads="1"/>
            </p:cNvSpPr>
            <p:nvPr/>
          </p:nvSpPr>
          <p:spPr bwMode="auto">
            <a:xfrm>
              <a:off x="1524278" y="5453031"/>
              <a:ext cx="1212873" cy="1897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45720" rIns="45720">
              <a:spAutoFit/>
            </a:bodyPr>
            <a:lstStyle/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what does computer call it?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what is its </a:t>
              </a:r>
              <a:r>
                <a:rPr lang="en-US" sz="1600" dirty="0" err="1" smtClean="0">
                  <a:ea typeface="ＭＳ Ｐゴシック" charset="0"/>
                  <a:cs typeface="ＭＳ Ｐゴシック" charset="0"/>
                </a:rPr>
                <a:t>dataType</a:t>
              </a: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1" name="Rectangle 61"/>
            <p:cNvSpPr>
              <a:spLocks noChangeArrowheads="1"/>
            </p:cNvSpPr>
            <p:nvPr/>
          </p:nvSpPr>
          <p:spPr bwMode="auto">
            <a:xfrm>
              <a:off x="1524278" y="5642067"/>
              <a:ext cx="1212873" cy="1754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45720" rIns="45720" anchor="ctr"/>
            <a:lstStyle/>
            <a:p>
              <a:pPr>
                <a:defRPr/>
              </a:pPr>
              <a:endParaRPr lang="en-US" sz="1050" dirty="0">
                <a:ea typeface="ＭＳ Ｐゴシック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335855" y="4919135"/>
            <a:ext cx="2406455" cy="974143"/>
            <a:chOff x="1524278" y="5343536"/>
            <a:chExt cx="1212873" cy="316074"/>
          </a:xfrm>
          <a:solidFill>
            <a:schemeClr val="bg1"/>
          </a:solidFill>
        </p:grpSpPr>
        <p:sp>
          <p:nvSpPr>
            <p:cNvPr id="10" name="Text Box 59"/>
            <p:cNvSpPr txBox="1">
              <a:spLocks noChangeArrowheads="1"/>
            </p:cNvSpPr>
            <p:nvPr/>
          </p:nvSpPr>
          <p:spPr bwMode="auto">
            <a:xfrm>
              <a:off x="1524278" y="5343536"/>
              <a:ext cx="1212873" cy="10984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ea typeface="ＭＳ Ｐゴシック" charset="0"/>
                  <a:cs typeface="ＭＳ Ｐゴシック" charset="0"/>
                </a:rPr>
                <a:t>MemberName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1" name="Text Box 60"/>
            <p:cNvSpPr txBox="1">
              <a:spLocks noChangeArrowheads="1"/>
            </p:cNvSpPr>
            <p:nvPr/>
          </p:nvSpPr>
          <p:spPr bwMode="auto">
            <a:xfrm>
              <a:off x="1524278" y="5453031"/>
              <a:ext cx="1212873" cy="18973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600" dirty="0" err="1" smtClean="0">
                  <a:ea typeface="ＭＳ Ｐゴシック" charset="0"/>
                  <a:cs typeface="ＭＳ Ｐゴシック" charset="0"/>
                </a:rPr>
                <a:t>aName</a:t>
              </a: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1600" dirty="0"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600" dirty="0" err="1" smtClean="0">
                  <a:ea typeface="ＭＳ Ｐゴシック" charset="0"/>
                  <a:cs typeface="ＭＳ Ｐゴシック" charset="0"/>
                </a:rPr>
                <a:t>typeName</a:t>
              </a: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1600" dirty="0" err="1" smtClean="0">
                  <a:ea typeface="ＭＳ Ｐゴシック" charset="0"/>
                  <a:cs typeface="ＭＳ Ｐゴシック" charset="0"/>
                </a:rPr>
                <a:t>aName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2" name="Rectangle 61"/>
            <p:cNvSpPr>
              <a:spLocks noChangeArrowheads="1"/>
            </p:cNvSpPr>
            <p:nvPr/>
          </p:nvSpPr>
          <p:spPr bwMode="auto">
            <a:xfrm>
              <a:off x="1524278" y="5642067"/>
              <a:ext cx="1212873" cy="1754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50" dirty="0">
                <a:ea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2156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192" y="278860"/>
            <a:ext cx="8229600" cy="57880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Variable Characteristics </a:t>
            </a:r>
            <a:r>
              <a:rPr lang="mr-IN" dirty="0" smtClean="0"/>
              <a:t>–</a:t>
            </a:r>
            <a:r>
              <a:rPr lang="en-US" dirty="0" smtClean="0"/>
              <a:t> Community Names</a:t>
            </a:r>
            <a:endParaRPr lang="en-US" dirty="0"/>
          </a:p>
        </p:txBody>
      </p:sp>
      <p:pic>
        <p:nvPicPr>
          <p:cNvPr id="4" name="Picture 3" descr="crowd-of-people-images-sihlouett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56" y="1053400"/>
            <a:ext cx="1989488" cy="860285"/>
          </a:xfrm>
          <a:prstGeom prst="rect">
            <a:avLst/>
          </a:prstGeom>
        </p:spPr>
      </p:pic>
      <p:pic>
        <p:nvPicPr>
          <p:cNvPr id="5" name="Picture 4" descr="crowd-of-people-images-sihlouette.jpg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56" y="1976030"/>
            <a:ext cx="1989488" cy="860285"/>
          </a:xfrm>
          <a:prstGeom prst="rect">
            <a:avLst/>
          </a:prstGeom>
        </p:spPr>
      </p:pic>
      <p:pic>
        <p:nvPicPr>
          <p:cNvPr id="6" name="Picture 5" descr="crowd-of-people-images-sihlouette.jpg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56" y="2972971"/>
            <a:ext cx="1989488" cy="86028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639789" y="1268099"/>
            <a:ext cx="40270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EARTH SCIENCE &gt; ATMOSPHERE &gt; ATMOSPHERIC TEMPERATURE &gt; </a:t>
            </a:r>
          </a:p>
          <a:p>
            <a:r>
              <a:rPr lang="en-US" sz="1100" dirty="0" smtClean="0"/>
              <a:t>SURFACE TEMPERATURE &gt; AIR TEMPERATURE</a:t>
            </a:r>
            <a:endParaRPr lang="en-US" sz="1100" dirty="0"/>
          </a:p>
        </p:txBody>
      </p:sp>
      <p:sp>
        <p:nvSpPr>
          <p:cNvPr id="15" name="TextBox 14"/>
          <p:cNvSpPr txBox="1"/>
          <p:nvPr/>
        </p:nvSpPr>
        <p:spPr>
          <a:xfrm>
            <a:off x="3639789" y="1947279"/>
            <a:ext cx="4371710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air_temperature</a:t>
            </a:r>
            <a:r>
              <a:rPr lang="en-US" sz="1100" dirty="0" smtClean="0"/>
              <a:t>, </a:t>
            </a:r>
            <a:r>
              <a:rPr lang="en-US" sz="1100" dirty="0" err="1" smtClean="0"/>
              <a:t>air_temperature_at_cloud_top</a:t>
            </a:r>
            <a:r>
              <a:rPr lang="en-US" sz="1100" dirty="0" smtClean="0"/>
              <a:t>, </a:t>
            </a:r>
          </a:p>
          <a:p>
            <a:r>
              <a:rPr lang="en-US" sz="1100" dirty="0" smtClean="0"/>
              <a:t>air_temperature_at_effective_cloud_top_defined_by_infrared_radiation</a:t>
            </a:r>
          </a:p>
          <a:p>
            <a:endParaRPr lang="en-US" sz="1100" dirty="0" smtClean="0"/>
          </a:p>
          <a:p>
            <a:r>
              <a:rPr lang="en-US" sz="1100" i="1" dirty="0"/>
              <a:t>Air temperature is the bulk temperature of the air, not </a:t>
            </a:r>
            <a:endParaRPr lang="en-US" sz="1100" i="1" dirty="0" smtClean="0"/>
          </a:p>
          <a:p>
            <a:r>
              <a:rPr lang="en-US" sz="1100" i="1" dirty="0" smtClean="0"/>
              <a:t>the </a:t>
            </a:r>
            <a:r>
              <a:rPr lang="en-US" sz="1100" i="1" dirty="0"/>
              <a:t>surface (skin) temperature.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39789" y="2933754"/>
            <a:ext cx="447430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atmosphere_air__</a:t>
            </a:r>
            <a:r>
              <a:rPr lang="en-US" sz="1100" dirty="0" err="1" smtClean="0"/>
              <a:t>anomaly_of_temperature</a:t>
            </a:r>
            <a:r>
              <a:rPr lang="en-US" sz="1100" dirty="0" smtClean="0"/>
              <a:t>, </a:t>
            </a:r>
          </a:p>
          <a:p>
            <a:r>
              <a:rPr lang="en-US" sz="1100" dirty="0" smtClean="0"/>
              <a:t>atmosphere_air</a:t>
            </a:r>
            <a:r>
              <a:rPr lang="en-US" sz="1100" dirty="0"/>
              <a:t>__</a:t>
            </a:r>
            <a:r>
              <a:rPr lang="en-US" sz="1100" dirty="0" err="1" smtClean="0"/>
              <a:t>equivalent_potential_temperature</a:t>
            </a:r>
            <a:r>
              <a:rPr lang="en-US" sz="1100" dirty="0" smtClean="0"/>
              <a:t>, </a:t>
            </a:r>
          </a:p>
          <a:p>
            <a:r>
              <a:rPr lang="en-US" sz="1100" dirty="0" smtClean="0"/>
              <a:t>atmosphere_air</a:t>
            </a:r>
            <a:r>
              <a:rPr lang="en-US" sz="1100" dirty="0"/>
              <a:t>__</a:t>
            </a:r>
            <a:r>
              <a:rPr lang="en-US" sz="1100" dirty="0" err="1" smtClean="0"/>
              <a:t>equivalent_temperature</a:t>
            </a:r>
            <a:r>
              <a:rPr lang="en-US" sz="1100" dirty="0" smtClean="0"/>
              <a:t>, </a:t>
            </a:r>
          </a:p>
          <a:p>
            <a:r>
              <a:rPr lang="en-US" sz="1100" dirty="0" smtClean="0"/>
              <a:t>atmosphere_air</a:t>
            </a:r>
            <a:r>
              <a:rPr lang="en-US" sz="1100" dirty="0"/>
              <a:t>__</a:t>
            </a:r>
            <a:r>
              <a:rPr lang="en-US" sz="1100" dirty="0" err="1" smtClean="0"/>
              <a:t>increment_of_temperature</a:t>
            </a:r>
            <a:r>
              <a:rPr lang="en-US" sz="1100" dirty="0" smtClean="0"/>
              <a:t>, </a:t>
            </a:r>
          </a:p>
          <a:p>
            <a:r>
              <a:rPr lang="en-US" sz="1100" dirty="0" smtClean="0"/>
              <a:t>atmosphere_air</a:t>
            </a:r>
            <a:r>
              <a:rPr lang="en-US" sz="1100" dirty="0"/>
              <a:t>__</a:t>
            </a:r>
            <a:r>
              <a:rPr lang="en-US" sz="1100" dirty="0" err="1" smtClean="0"/>
              <a:t>potential_temperature</a:t>
            </a:r>
            <a:r>
              <a:rPr lang="en-US" sz="1100" dirty="0" smtClean="0"/>
              <a:t>, </a:t>
            </a:r>
            <a:r>
              <a:rPr lang="en-US" sz="1100" dirty="0" err="1" smtClean="0"/>
              <a:t>atmosphere_air</a:t>
            </a:r>
            <a:r>
              <a:rPr lang="en-US" sz="1100" dirty="0" err="1"/>
              <a:t>__</a:t>
            </a:r>
            <a:r>
              <a:rPr lang="en-US" sz="1100" dirty="0" err="1" smtClean="0"/>
              <a:t>temperature</a:t>
            </a:r>
            <a:r>
              <a:rPr lang="en-US" sz="1100" dirty="0" smtClean="0"/>
              <a:t>, </a:t>
            </a:r>
          </a:p>
          <a:p>
            <a:r>
              <a:rPr lang="en-US" sz="1100" dirty="0" smtClean="0"/>
              <a:t>atmosphere_air</a:t>
            </a:r>
            <a:r>
              <a:rPr lang="en-US" sz="1100" dirty="0"/>
              <a:t>__</a:t>
            </a:r>
            <a:r>
              <a:rPr lang="en-US" sz="1100" dirty="0" err="1" smtClean="0"/>
              <a:t>temperature_dry_adiabatic_lapse_rate</a:t>
            </a:r>
            <a:r>
              <a:rPr lang="en-US" sz="1100" dirty="0" smtClean="0"/>
              <a:t>,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27096" y="1173083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GCMD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17051" y="2107743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CF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27096" y="3071727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CSDMS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36270" y="3639785"/>
            <a:ext cx="184068" cy="1826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497291" y="5508222"/>
            <a:ext cx="184068" cy="1826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Elbow Connector 34"/>
          <p:cNvCxnSpPr>
            <a:stCxn id="37" idx="3"/>
            <a:endCxn id="6" idx="3"/>
          </p:cNvCxnSpPr>
          <p:nvPr/>
        </p:nvCxnSpPr>
        <p:spPr>
          <a:xfrm rot="10800000">
            <a:off x="2518744" y="3403115"/>
            <a:ext cx="984478" cy="171383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1349709" y="3637123"/>
            <a:ext cx="184068" cy="1846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 flipH="1">
            <a:off x="3503222" y="5024606"/>
            <a:ext cx="162181" cy="1846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Elbow Connector 41"/>
          <p:cNvCxnSpPr>
            <a:stCxn id="37" idx="3"/>
            <a:endCxn id="5" idx="3"/>
          </p:cNvCxnSpPr>
          <p:nvPr/>
        </p:nvCxnSpPr>
        <p:spPr>
          <a:xfrm rot="10800000">
            <a:off x="2518744" y="2406173"/>
            <a:ext cx="984478" cy="271077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37" idx="3"/>
            <a:endCxn id="4" idx="3"/>
          </p:cNvCxnSpPr>
          <p:nvPr/>
        </p:nvCxnSpPr>
        <p:spPr>
          <a:xfrm rot="10800000">
            <a:off x="2518744" y="1483543"/>
            <a:ext cx="984478" cy="363340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5407239" y="5281468"/>
            <a:ext cx="184068" cy="1826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Elbow Connector 56"/>
          <p:cNvCxnSpPr>
            <a:stCxn id="56" idx="3"/>
            <a:endCxn id="16" idx="3"/>
          </p:cNvCxnSpPr>
          <p:nvPr/>
        </p:nvCxnSpPr>
        <p:spPr>
          <a:xfrm flipV="1">
            <a:off x="5591307" y="3487752"/>
            <a:ext cx="2522784" cy="1885030"/>
          </a:xfrm>
          <a:prstGeom prst="bentConnector3">
            <a:avLst>
              <a:gd name="adj1" fmla="val 10906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6" idx="3"/>
            <a:endCxn id="15" idx="3"/>
          </p:cNvCxnSpPr>
          <p:nvPr/>
        </p:nvCxnSpPr>
        <p:spPr>
          <a:xfrm flipV="1">
            <a:off x="5591307" y="2416639"/>
            <a:ext cx="2420192" cy="2956143"/>
          </a:xfrm>
          <a:prstGeom prst="bentConnector3">
            <a:avLst>
              <a:gd name="adj1" fmla="val 11827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/>
          <p:cNvCxnSpPr>
            <a:stCxn id="56" idx="3"/>
            <a:endCxn id="14" idx="3"/>
          </p:cNvCxnSpPr>
          <p:nvPr/>
        </p:nvCxnSpPr>
        <p:spPr>
          <a:xfrm flipV="1">
            <a:off x="5591307" y="1483543"/>
            <a:ext cx="2075546" cy="3889239"/>
          </a:xfrm>
          <a:prstGeom prst="bentConnector3">
            <a:avLst>
              <a:gd name="adj1" fmla="val 14305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3477496" y="6010947"/>
            <a:ext cx="184068" cy="1826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3724901" y="2582915"/>
            <a:ext cx="184068" cy="1826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Elbow Connector 71"/>
          <p:cNvCxnSpPr>
            <a:stCxn id="70" idx="1"/>
            <a:endCxn id="71" idx="1"/>
          </p:cNvCxnSpPr>
          <p:nvPr/>
        </p:nvCxnSpPr>
        <p:spPr>
          <a:xfrm rot="10800000" flipH="1">
            <a:off x="3477495" y="2674229"/>
            <a:ext cx="247405" cy="3428032"/>
          </a:xfrm>
          <a:prstGeom prst="bentConnector3">
            <a:avLst>
              <a:gd name="adj1" fmla="val -92399"/>
            </a:avLst>
          </a:prstGeom>
          <a:ln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6"/>
          <p:cNvGrpSpPr/>
          <p:nvPr/>
        </p:nvGrpSpPr>
        <p:grpSpPr>
          <a:xfrm>
            <a:off x="3477591" y="4408504"/>
            <a:ext cx="3544909" cy="2024067"/>
            <a:chOff x="1539059" y="3855484"/>
            <a:chExt cx="6050462" cy="2024067"/>
          </a:xfrm>
          <a:noFill/>
          <a:effectLst/>
        </p:grpSpPr>
        <p:sp>
          <p:nvSpPr>
            <p:cNvPr id="78" name="Text Box 5"/>
            <p:cNvSpPr txBox="1">
              <a:spLocks noChangeArrowheads="1"/>
            </p:cNvSpPr>
            <p:nvPr/>
          </p:nvSpPr>
          <p:spPr bwMode="auto">
            <a:xfrm>
              <a:off x="1539059" y="3855484"/>
              <a:ext cx="6050462" cy="584775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600" smtClean="0">
                  <a:latin typeface="Calibri" pitchFamily="34" charset="0"/>
                </a:rPr>
                <a:t>Standard </a:t>
              </a:r>
              <a:r>
                <a:rPr lang="en-US" sz="1600" dirty="0" smtClean="0">
                  <a:latin typeface="Calibri" pitchFamily="34" charset="0"/>
                </a:rPr>
                <a:t>Name </a:t>
              </a:r>
              <a:r>
                <a:rPr lang="en-US" sz="1600" smtClean="0">
                  <a:latin typeface="Calibri" pitchFamily="34" charset="0"/>
                </a:rPr>
                <a:t>/ Identifier</a:t>
              </a:r>
            </a:p>
            <a:p>
              <a:pPr algn="ctr"/>
              <a:endParaRPr lang="en-US" sz="1600" dirty="0">
                <a:latin typeface="Calibri" pitchFamily="34" charset="0"/>
              </a:endParaRPr>
            </a:p>
          </p:txBody>
        </p:sp>
        <p:sp>
          <p:nvSpPr>
            <p:cNvPr id="79" name="Text Box 6"/>
            <p:cNvSpPr txBox="1">
              <a:spLocks noChangeArrowheads="1"/>
            </p:cNvSpPr>
            <p:nvPr/>
          </p:nvSpPr>
          <p:spPr bwMode="auto">
            <a:xfrm>
              <a:off x="1539059" y="4442437"/>
              <a:ext cx="6050462" cy="1323439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600" dirty="0" smtClean="0">
                  <a:latin typeface="Calibri" pitchFamily="34" charset="0"/>
                </a:rPr>
                <a:t>where did this name come from?</a:t>
              </a:r>
              <a:endParaRPr lang="en-US" sz="1600" dirty="0">
                <a:latin typeface="Calibri" pitchFamily="34" charset="0"/>
              </a:endParaRPr>
            </a:p>
            <a:p>
              <a:r>
                <a:rPr lang="en-US" sz="1600" dirty="0" smtClean="0">
                  <a:latin typeface="Calibri" pitchFamily="34" charset="0"/>
                </a:rPr>
                <a:t>what is the name?</a:t>
              </a:r>
            </a:p>
            <a:p>
              <a:r>
                <a:rPr lang="en-US" sz="1600" dirty="0" smtClean="0">
                  <a:latin typeface="Calibri" pitchFamily="34" charset="0"/>
                </a:rPr>
                <a:t>what is the </a:t>
              </a:r>
              <a:r>
                <a:rPr lang="en-US" sz="1600" dirty="0" smtClean="0">
                  <a:latin typeface="Calibri" pitchFamily="34" charset="0"/>
                </a:rPr>
                <a:t>community abbreviation</a:t>
              </a:r>
              <a:r>
                <a:rPr lang="en-US" sz="1600" dirty="0" smtClean="0">
                  <a:latin typeface="Calibri" pitchFamily="34" charset="0"/>
                </a:rPr>
                <a:t>?</a:t>
              </a:r>
              <a:endParaRPr lang="en-US" sz="1600" dirty="0">
                <a:latin typeface="Calibri" pitchFamily="34" charset="0"/>
              </a:endParaRPr>
            </a:p>
            <a:p>
              <a:r>
                <a:rPr lang="en-US" sz="1600" dirty="0" smtClean="0">
                  <a:latin typeface="Calibri" pitchFamily="34" charset="0"/>
                </a:rPr>
                <a:t>what version of the name is this?</a:t>
              </a:r>
            </a:p>
            <a:p>
              <a:r>
                <a:rPr lang="en-US" sz="1600" dirty="0" smtClean="0">
                  <a:latin typeface="Calibri" pitchFamily="34" charset="0"/>
                </a:rPr>
                <a:t>I need more </a:t>
              </a:r>
              <a:r>
                <a:rPr lang="en-US" sz="1600" dirty="0" smtClean="0">
                  <a:latin typeface="Calibri" pitchFamily="34" charset="0"/>
                </a:rPr>
                <a:t>information</a:t>
              </a:r>
              <a:endParaRPr lang="en-US" sz="1600" dirty="0">
                <a:latin typeface="Calibri" pitchFamily="34" charset="0"/>
              </a:endParaRPr>
            </a:p>
          </p:txBody>
        </p:sp>
        <p:sp>
          <p:nvSpPr>
            <p:cNvPr id="80" name="Rectangle 7"/>
            <p:cNvSpPr>
              <a:spLocks noChangeArrowheads="1"/>
            </p:cNvSpPr>
            <p:nvPr/>
          </p:nvSpPr>
          <p:spPr bwMode="auto">
            <a:xfrm>
              <a:off x="1539059" y="5765388"/>
              <a:ext cx="6050462" cy="11416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600">
                <a:latin typeface="Calibri" pitchFamily="34" charset="0"/>
              </a:endParaRPr>
            </a:p>
          </p:txBody>
        </p:sp>
      </p:grpSp>
      <p:grpSp>
        <p:nvGrpSpPr>
          <p:cNvPr id="20" name="Group 6"/>
          <p:cNvGrpSpPr/>
          <p:nvPr/>
        </p:nvGrpSpPr>
        <p:grpSpPr>
          <a:xfrm>
            <a:off x="3477591" y="4403205"/>
            <a:ext cx="3544909" cy="2024065"/>
            <a:chOff x="1539059" y="3855486"/>
            <a:chExt cx="6050462" cy="2024065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Text Box 5"/>
            <p:cNvSpPr txBox="1">
              <a:spLocks noChangeArrowheads="1"/>
            </p:cNvSpPr>
            <p:nvPr/>
          </p:nvSpPr>
          <p:spPr bwMode="auto">
            <a:xfrm>
              <a:off x="1539059" y="3855486"/>
              <a:ext cx="6050462" cy="584775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Calibri" pitchFamily="34" charset="0"/>
                </a:rPr>
                <a:t>&lt;&lt;</a:t>
              </a:r>
              <a:r>
                <a:rPr lang="en-US" sz="1600" dirty="0" err="1">
                  <a:latin typeface="Calibri" pitchFamily="34" charset="0"/>
                </a:rPr>
                <a:t>DataType</a:t>
              </a:r>
              <a:r>
                <a:rPr lang="en-US" sz="1600" dirty="0">
                  <a:latin typeface="Calibri" pitchFamily="34" charset="0"/>
                </a:rPr>
                <a:t>&gt;&gt;</a:t>
              </a:r>
            </a:p>
            <a:p>
              <a:pPr algn="ctr"/>
              <a:r>
                <a:rPr lang="en-US" sz="1600" dirty="0">
                  <a:latin typeface="Calibri" pitchFamily="34" charset="0"/>
                </a:rPr>
                <a:t>MD_Identifier</a:t>
              </a:r>
            </a:p>
          </p:txBody>
        </p:sp>
        <p:sp>
          <p:nvSpPr>
            <p:cNvPr id="22" name="Text Box 6"/>
            <p:cNvSpPr txBox="1">
              <a:spLocks noChangeArrowheads="1"/>
            </p:cNvSpPr>
            <p:nvPr/>
          </p:nvSpPr>
          <p:spPr bwMode="auto">
            <a:xfrm>
              <a:off x="1539059" y="4442437"/>
              <a:ext cx="6050462" cy="1323439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600" dirty="0">
                  <a:latin typeface="Calibri" pitchFamily="34" charset="0"/>
                </a:rPr>
                <a:t>+ authority [0..1] : CI_Citation</a:t>
              </a:r>
            </a:p>
            <a:p>
              <a:r>
                <a:rPr lang="en-US" sz="1600" dirty="0">
                  <a:latin typeface="Calibri" pitchFamily="34" charset="0"/>
                </a:rPr>
                <a:t>+ code : </a:t>
              </a:r>
              <a:r>
                <a:rPr lang="en-US" sz="1600" dirty="0" err="1" smtClean="0">
                  <a:latin typeface="Calibri" pitchFamily="34" charset="0"/>
                </a:rPr>
                <a:t>CharacterString</a:t>
              </a:r>
              <a:endParaRPr lang="en-US" sz="1600" dirty="0" smtClean="0">
                <a:latin typeface="Calibri" pitchFamily="34" charset="0"/>
              </a:endParaRPr>
            </a:p>
            <a:p>
              <a:r>
                <a:rPr lang="en-US" sz="1600" dirty="0">
                  <a:latin typeface="Calibri" pitchFamily="34" charset="0"/>
                </a:rPr>
                <a:t>+ </a:t>
              </a:r>
              <a:r>
                <a:rPr lang="en-US" sz="1600" dirty="0" err="1">
                  <a:latin typeface="Calibri" pitchFamily="34" charset="0"/>
                </a:rPr>
                <a:t>codeSpace</a:t>
              </a:r>
              <a:r>
                <a:rPr lang="en-US" sz="1600" dirty="0">
                  <a:latin typeface="Calibri" pitchFamily="34" charset="0"/>
                </a:rPr>
                <a:t> [0..1] : </a:t>
              </a:r>
              <a:r>
                <a:rPr lang="en-US" sz="1600" dirty="0" err="1">
                  <a:latin typeface="Calibri" pitchFamily="34" charset="0"/>
                </a:rPr>
                <a:t>CharacterString</a:t>
              </a:r>
              <a:endParaRPr lang="en-US" sz="1600" dirty="0">
                <a:latin typeface="Calibri" pitchFamily="34" charset="0"/>
              </a:endParaRPr>
            </a:p>
            <a:p>
              <a:r>
                <a:rPr lang="en-US" sz="1600" dirty="0">
                  <a:latin typeface="Calibri" pitchFamily="34" charset="0"/>
                </a:rPr>
                <a:t>+ version [0..1] : </a:t>
              </a:r>
              <a:r>
                <a:rPr lang="en-US" sz="1600" dirty="0" err="1" smtClean="0">
                  <a:latin typeface="Calibri" pitchFamily="34" charset="0"/>
                </a:rPr>
                <a:t>CharacterString</a:t>
              </a:r>
              <a:endParaRPr lang="en-US" sz="1600" dirty="0" smtClean="0">
                <a:latin typeface="Calibri" pitchFamily="34" charset="0"/>
              </a:endParaRPr>
            </a:p>
            <a:p>
              <a:r>
                <a:rPr lang="en-US" sz="1600" dirty="0" smtClean="0">
                  <a:latin typeface="Calibri" pitchFamily="34" charset="0"/>
                </a:rPr>
                <a:t>+ description [0..1] : </a:t>
              </a:r>
              <a:r>
                <a:rPr lang="en-US" sz="1600" dirty="0" err="1" smtClean="0">
                  <a:latin typeface="Calibri" pitchFamily="34" charset="0"/>
                </a:rPr>
                <a:t>CharacterString</a:t>
              </a:r>
              <a:endParaRPr lang="en-US" sz="1600" dirty="0">
                <a:latin typeface="Calibri" pitchFamily="34" charset="0"/>
              </a:endParaRPr>
            </a:p>
          </p:txBody>
        </p:sp>
        <p:sp>
          <p:nvSpPr>
            <p:cNvPr id="23" name="Rectangle 7"/>
            <p:cNvSpPr>
              <a:spLocks noChangeArrowheads="1"/>
            </p:cNvSpPr>
            <p:nvPr/>
          </p:nvSpPr>
          <p:spPr bwMode="auto">
            <a:xfrm>
              <a:off x="1539059" y="5765388"/>
              <a:ext cx="6050462" cy="11416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600">
                <a:latin typeface="Calibri" pitchFamily="34" charset="0"/>
              </a:endParaRPr>
            </a:p>
          </p:txBody>
        </p:sp>
      </p:grpSp>
      <p:cxnSp>
        <p:nvCxnSpPr>
          <p:cNvPr id="34" name="Elbow Connector 33"/>
          <p:cNvCxnSpPr>
            <a:stCxn id="22" idx="1"/>
            <a:endCxn id="19" idx="1"/>
          </p:cNvCxnSpPr>
          <p:nvPr/>
        </p:nvCxnSpPr>
        <p:spPr>
          <a:xfrm rot="10800000">
            <a:off x="1127097" y="3256394"/>
            <a:ext cx="2350495" cy="2395483"/>
          </a:xfrm>
          <a:prstGeom prst="bentConnector3">
            <a:avLst>
              <a:gd name="adj1" fmla="val 10972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22" idx="1"/>
            <a:endCxn id="18" idx="1"/>
          </p:cNvCxnSpPr>
          <p:nvPr/>
        </p:nvCxnSpPr>
        <p:spPr>
          <a:xfrm rot="10800000">
            <a:off x="1317051" y="2292410"/>
            <a:ext cx="2160540" cy="3359467"/>
          </a:xfrm>
          <a:prstGeom prst="bentConnector3">
            <a:avLst>
              <a:gd name="adj1" fmla="val 11941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stCxn id="22" idx="1"/>
            <a:endCxn id="17" idx="1"/>
          </p:cNvCxnSpPr>
          <p:nvPr/>
        </p:nvCxnSpPr>
        <p:spPr>
          <a:xfrm rot="10800000">
            <a:off x="1127097" y="1357750"/>
            <a:ext cx="2350495" cy="4294127"/>
          </a:xfrm>
          <a:prstGeom prst="bentConnector3">
            <a:avLst>
              <a:gd name="adj1" fmla="val 10972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12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976465" y="1067558"/>
            <a:ext cx="5191070" cy="4644466"/>
            <a:chOff x="1502228" y="1072389"/>
            <a:chExt cx="856343" cy="1164575"/>
          </a:xfrm>
        </p:grpSpPr>
        <p:sp>
          <p:nvSpPr>
            <p:cNvPr id="11" name="Document 10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502228" y="1076039"/>
              <a:ext cx="377917" cy="13630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Variable</a:t>
              </a:r>
              <a:endParaRPr lang="en-US" sz="2800" b="1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065801" y="1684724"/>
            <a:ext cx="321633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 Dimensions [1..*]</a:t>
            </a:r>
          </a:p>
          <a:p>
            <a:r>
              <a:rPr lang="en-US" dirty="0" smtClean="0"/>
              <a:t>+ </a:t>
            </a:r>
            <a:r>
              <a:rPr lang="en-US" dirty="0" smtClean="0"/>
              <a:t>one computer </a:t>
            </a:r>
            <a:r>
              <a:rPr lang="en-US" dirty="0" smtClean="0"/>
              <a:t>name</a:t>
            </a:r>
          </a:p>
          <a:p>
            <a:r>
              <a:rPr lang="en-US" dirty="0" smtClean="0"/>
              <a:t>+ </a:t>
            </a:r>
            <a:r>
              <a:rPr lang="en-US" dirty="0" smtClean="0"/>
              <a:t>one computer </a:t>
            </a:r>
            <a:r>
              <a:rPr lang="en-US" dirty="0" smtClean="0"/>
              <a:t>datatype</a:t>
            </a:r>
          </a:p>
          <a:p>
            <a:r>
              <a:rPr lang="en-US" dirty="0" smtClean="0"/>
              <a:t>+ Many community names [0..*]</a:t>
            </a:r>
          </a:p>
          <a:p>
            <a:r>
              <a:rPr lang="en-US" dirty="0" smtClean="0"/>
              <a:t>+ Description [0..*]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84788" y="593705"/>
            <a:ext cx="217442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dirty="0" smtClean="0"/>
              <a:t>?</a:t>
            </a:r>
            <a:endParaRPr lang="en-US" sz="34400" dirty="0"/>
          </a:p>
        </p:txBody>
      </p:sp>
      <p:sp>
        <p:nvSpPr>
          <p:cNvPr id="14" name="Rectangle 13"/>
          <p:cNvSpPr/>
          <p:nvPr/>
        </p:nvSpPr>
        <p:spPr>
          <a:xfrm>
            <a:off x="2065800" y="3058115"/>
            <a:ext cx="316477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+ </a:t>
            </a:r>
            <a:r>
              <a:rPr lang="en-US" dirty="0" err="1" smtClean="0">
                <a:solidFill>
                  <a:srgbClr val="000000"/>
                </a:solidFill>
                <a:ea typeface="ＭＳ Ｐゴシック" charset="0"/>
                <a:cs typeface="Calibri"/>
              </a:rPr>
              <a:t>longName</a:t>
            </a: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 : </a:t>
            </a:r>
            <a:r>
              <a:rPr lang="en-US" dirty="0" err="1" smtClean="0">
                <a:solidFill>
                  <a:srgbClr val="000000"/>
                </a:solidFill>
                <a:ea typeface="ＭＳ Ｐゴシック" charset="0"/>
                <a:cs typeface="Calibri"/>
              </a:rPr>
              <a:t>CharacterString</a:t>
            </a:r>
            <a:endParaRPr lang="en-US" dirty="0" smtClean="0">
              <a:solidFill>
                <a:srgbClr val="000000"/>
              </a:solidFill>
              <a:ea typeface="ＭＳ Ｐゴシック" charset="0"/>
              <a:cs typeface="Calibri"/>
            </a:endParaRPr>
          </a:p>
          <a:p>
            <a:pPr>
              <a:defRPr/>
            </a:pP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+ units : </a:t>
            </a:r>
            <a:r>
              <a:rPr lang="en-US" dirty="0" err="1" smtClean="0">
                <a:solidFill>
                  <a:srgbClr val="000000"/>
                </a:solidFill>
                <a:ea typeface="ＭＳ Ｐゴシック" charset="0"/>
                <a:cs typeface="Calibri"/>
              </a:rPr>
              <a:t>UnitOfMeasure</a:t>
            </a:r>
            <a:endParaRPr lang="en-US" dirty="0" smtClean="0">
              <a:solidFill>
                <a:srgbClr val="000000"/>
              </a:solidFill>
              <a:ea typeface="ＭＳ Ｐゴシック" charset="0"/>
              <a:cs typeface="Calibri"/>
            </a:endParaRPr>
          </a:p>
          <a:p>
            <a:pPr>
              <a:defRPr/>
            </a:pP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+ </a:t>
            </a: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minimum</a:t>
            </a:r>
          </a:p>
          <a:p>
            <a:pPr>
              <a:defRPr/>
            </a:pP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+ </a:t>
            </a: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maximum</a:t>
            </a:r>
            <a:endParaRPr lang="en-US" dirty="0" smtClean="0">
              <a:solidFill>
                <a:srgbClr val="000000"/>
              </a:solidFill>
              <a:ea typeface="ＭＳ Ｐゴシック" charset="0"/>
              <a:cs typeface="Calibri"/>
            </a:endParaRPr>
          </a:p>
          <a:p>
            <a:pPr>
              <a:defRPr/>
            </a:pP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+ </a:t>
            </a:r>
            <a:r>
              <a:rPr lang="en-US" dirty="0" err="1" smtClean="0">
                <a:solidFill>
                  <a:srgbClr val="000000"/>
                </a:solidFill>
                <a:ea typeface="ＭＳ Ｐゴシック" charset="0"/>
                <a:cs typeface="Calibri"/>
              </a:rPr>
              <a:t>scaleFactor</a:t>
            </a: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 : Real [0..1] </a:t>
            </a:r>
          </a:p>
          <a:p>
            <a:pPr>
              <a:defRPr/>
            </a:pP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+ offset : Real [0..1]</a:t>
            </a:r>
          </a:p>
          <a:p>
            <a:pPr>
              <a:defRPr/>
            </a:pP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+ </a:t>
            </a: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type</a:t>
            </a:r>
            <a:endParaRPr lang="en-US" dirty="0" smtClean="0">
              <a:solidFill>
                <a:srgbClr val="000000"/>
              </a:solidFill>
              <a:ea typeface="ＭＳ Ｐゴシック" charset="0"/>
              <a:cs typeface="Calibri"/>
            </a:endParaRPr>
          </a:p>
          <a:p>
            <a:pPr>
              <a:defRPr/>
            </a:pP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+ </a:t>
            </a:r>
            <a:r>
              <a:rPr lang="en-US" dirty="0" err="1" smtClean="0">
                <a:solidFill>
                  <a:srgbClr val="000000"/>
                </a:solidFill>
                <a:ea typeface="ＭＳ Ｐゴシック" charset="0"/>
                <a:cs typeface="Calibri"/>
              </a:rPr>
              <a:t>fillValue</a:t>
            </a:r>
            <a:r>
              <a:rPr lang="en-US" dirty="0">
                <a:solidFill>
                  <a:srgbClr val="000000"/>
                </a:solidFill>
                <a:ea typeface="ＭＳ Ｐゴシック" charset="0"/>
                <a:cs typeface="Calibri"/>
              </a:rPr>
              <a:t> </a:t>
            </a:r>
            <a:r>
              <a:rPr lang="en-US" dirty="0" smtClean="0">
                <a:solidFill>
                  <a:srgbClr val="000000"/>
                </a:solidFill>
                <a:ea typeface="ＭＳ Ｐゴシック" charset="0"/>
                <a:cs typeface="Calibri"/>
              </a:rPr>
              <a:t>[0..*]</a:t>
            </a:r>
            <a:endParaRPr lang="en-US" dirty="0">
              <a:solidFill>
                <a:srgbClr val="000000"/>
              </a:solidFill>
              <a:ea typeface="ＭＳ Ｐゴシック" charset="0"/>
              <a:cs typeface="Calibri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69192" y="284798"/>
            <a:ext cx="8229600" cy="57880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Variable Characteristics </a:t>
            </a:r>
            <a:r>
              <a:rPr lang="mr-IN" dirty="0" smtClean="0"/>
              <a:t>–</a:t>
            </a:r>
            <a:r>
              <a:rPr lang="en-US" dirty="0" smtClean="0"/>
              <a:t> Other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2846116" y="4911173"/>
            <a:ext cx="120120" cy="1202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872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6" grpId="0"/>
      <p:bldP spid="6" grpId="1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82" y="306924"/>
            <a:ext cx="4520145" cy="557193"/>
          </a:xfrm>
        </p:spPr>
        <p:txBody>
          <a:bodyPr>
            <a:noAutofit/>
          </a:bodyPr>
          <a:lstStyle/>
          <a:p>
            <a:r>
              <a:rPr lang="en-US" dirty="0" smtClean="0"/>
              <a:t>Variables and Groups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33714" y="1346600"/>
            <a:ext cx="6676571" cy="346577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5557929" y="3331027"/>
            <a:ext cx="911855" cy="128351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610006" y="3331028"/>
            <a:ext cx="911855" cy="128351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1475577" y="3331029"/>
            <a:ext cx="1991846" cy="128351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576780" y="1500857"/>
            <a:ext cx="885371" cy="1164575"/>
            <a:chOff x="1473200" y="1072389"/>
            <a:chExt cx="885371" cy="1164575"/>
          </a:xfrm>
        </p:grpSpPr>
        <p:sp>
          <p:nvSpPr>
            <p:cNvPr id="7" name="Document 6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261066" y="1500857"/>
            <a:ext cx="885371" cy="1164575"/>
            <a:chOff x="1473200" y="1072389"/>
            <a:chExt cx="885371" cy="1164575"/>
          </a:xfrm>
        </p:grpSpPr>
        <p:sp>
          <p:nvSpPr>
            <p:cNvPr id="15" name="Document 14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945352" y="1500857"/>
            <a:ext cx="885371" cy="1164575"/>
            <a:chOff x="1473200" y="1072389"/>
            <a:chExt cx="885371" cy="1164575"/>
          </a:xfrm>
        </p:grpSpPr>
        <p:sp>
          <p:nvSpPr>
            <p:cNvPr id="18" name="Document 17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629638" y="1500857"/>
            <a:ext cx="885371" cy="1164575"/>
            <a:chOff x="1473200" y="1072389"/>
            <a:chExt cx="885371" cy="1164575"/>
          </a:xfrm>
        </p:grpSpPr>
        <p:sp>
          <p:nvSpPr>
            <p:cNvPr id="21" name="Document 20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473200" y="1078736"/>
              <a:ext cx="768159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Dimension</a:t>
              </a:r>
            </a:p>
            <a:p>
              <a:r>
                <a:rPr lang="en-US" sz="1000" dirty="0"/>
                <a:t>n</a:t>
              </a:r>
              <a:r>
                <a:rPr lang="en-US" sz="1000" dirty="0" smtClean="0"/>
                <a:t>ame</a:t>
              </a:r>
            </a:p>
            <a:p>
              <a:r>
                <a:rPr lang="en-US" sz="1000" dirty="0"/>
                <a:t>s</a:t>
              </a:r>
              <a:r>
                <a:rPr lang="en-US" sz="1000" dirty="0" smtClean="0"/>
                <a:t>ize</a:t>
              </a:r>
            </a:p>
            <a:p>
              <a:r>
                <a:rPr lang="en-US" sz="1000" dirty="0" smtClean="0"/>
                <a:t>Resolution</a:t>
              </a:r>
            </a:p>
            <a:p>
              <a:r>
                <a:rPr lang="en-US" sz="1000" dirty="0"/>
                <a:t>t</a:t>
              </a:r>
              <a:r>
                <a:rPr lang="en-US" sz="1000" dirty="0" smtClean="0"/>
                <a:t>itle</a:t>
              </a:r>
            </a:p>
            <a:p>
              <a:r>
                <a:rPr lang="en-US" sz="1000" dirty="0" smtClean="0"/>
                <a:t>description</a:t>
              </a:r>
              <a:endParaRPr lang="en-US" sz="10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486678" y="3424167"/>
            <a:ext cx="885371" cy="1164575"/>
            <a:chOff x="1473200" y="1072389"/>
            <a:chExt cx="885371" cy="1164575"/>
          </a:xfrm>
        </p:grpSpPr>
        <p:sp>
          <p:nvSpPr>
            <p:cNvPr id="24" name="Document 23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500495" y="3424167"/>
            <a:ext cx="885371" cy="1164575"/>
            <a:chOff x="1473200" y="1072389"/>
            <a:chExt cx="885371" cy="1164575"/>
          </a:xfrm>
        </p:grpSpPr>
        <p:sp>
          <p:nvSpPr>
            <p:cNvPr id="27" name="Document 26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514312" y="3424167"/>
            <a:ext cx="885371" cy="1164575"/>
            <a:chOff x="1473200" y="1072389"/>
            <a:chExt cx="885371" cy="1164575"/>
          </a:xfrm>
        </p:grpSpPr>
        <p:sp>
          <p:nvSpPr>
            <p:cNvPr id="30" name="Document 29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547882" y="3424167"/>
            <a:ext cx="885371" cy="1164575"/>
            <a:chOff x="1473200" y="1072389"/>
            <a:chExt cx="885371" cy="1164575"/>
          </a:xfrm>
        </p:grpSpPr>
        <p:sp>
          <p:nvSpPr>
            <p:cNvPr id="33" name="Document 32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605321" y="3424167"/>
            <a:ext cx="885371" cy="1164575"/>
            <a:chOff x="1473200" y="1072389"/>
            <a:chExt cx="885371" cy="1164575"/>
          </a:xfrm>
        </p:grpSpPr>
        <p:sp>
          <p:nvSpPr>
            <p:cNvPr id="36" name="Document 35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632955" y="3424167"/>
            <a:ext cx="885371" cy="1164575"/>
            <a:chOff x="1473200" y="1072389"/>
            <a:chExt cx="885371" cy="1164575"/>
          </a:xfrm>
        </p:grpSpPr>
        <p:sp>
          <p:nvSpPr>
            <p:cNvPr id="39" name="Document 38"/>
            <p:cNvSpPr/>
            <p:nvPr/>
          </p:nvSpPr>
          <p:spPr>
            <a:xfrm>
              <a:off x="1502228" y="1072389"/>
              <a:ext cx="856343" cy="1164575"/>
            </a:xfrm>
            <a:prstGeom prst="flowChartDocumen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473200" y="1078736"/>
              <a:ext cx="62709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Variable</a:t>
              </a:r>
              <a:endParaRPr lang="en-US" sz="1000" b="1" dirty="0"/>
            </a:p>
          </p:txBody>
        </p:sp>
      </p:grpSp>
      <p:cxnSp>
        <p:nvCxnSpPr>
          <p:cNvPr id="42" name="Elbow Connector 41"/>
          <p:cNvCxnSpPr>
            <a:stCxn id="40" idx="0"/>
            <a:endCxn id="21" idx="2"/>
          </p:cNvCxnSpPr>
          <p:nvPr/>
        </p:nvCxnSpPr>
        <p:spPr>
          <a:xfrm rot="5400000" flipH="1" flipV="1">
            <a:off x="6595634" y="2939311"/>
            <a:ext cx="842073" cy="140335"/>
          </a:xfrm>
          <a:prstGeom prst="bentConnector3">
            <a:avLst>
              <a:gd name="adj1" fmla="val 37073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34" idx="0"/>
            <a:endCxn id="18" idx="2"/>
          </p:cNvCxnSpPr>
          <p:nvPr/>
        </p:nvCxnSpPr>
        <p:spPr>
          <a:xfrm rot="16200000" flipV="1">
            <a:off x="5210955" y="2780039"/>
            <a:ext cx="842073" cy="458878"/>
          </a:xfrm>
          <a:prstGeom prst="bentConnector3">
            <a:avLst>
              <a:gd name="adj1" fmla="val 35192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7" idx="0"/>
            <a:endCxn id="18" idx="2"/>
          </p:cNvCxnSpPr>
          <p:nvPr/>
        </p:nvCxnSpPr>
        <p:spPr>
          <a:xfrm rot="5400000" flipH="1" flipV="1">
            <a:off x="4739674" y="2767637"/>
            <a:ext cx="842073" cy="483683"/>
          </a:xfrm>
          <a:prstGeom prst="bentConnector3">
            <a:avLst>
              <a:gd name="adj1" fmla="val 34958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31" idx="0"/>
            <a:endCxn id="7" idx="2"/>
          </p:cNvCxnSpPr>
          <p:nvPr/>
        </p:nvCxnSpPr>
        <p:spPr>
          <a:xfrm rot="16200000" flipV="1">
            <a:off x="2509884" y="2112538"/>
            <a:ext cx="842073" cy="1793880"/>
          </a:xfrm>
          <a:prstGeom prst="bentConnector3">
            <a:avLst>
              <a:gd name="adj1" fmla="val 34487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28" idx="0"/>
            <a:endCxn id="7" idx="2"/>
          </p:cNvCxnSpPr>
          <p:nvPr/>
        </p:nvCxnSpPr>
        <p:spPr>
          <a:xfrm rot="16200000" flipV="1">
            <a:off x="2002976" y="2619446"/>
            <a:ext cx="842073" cy="780063"/>
          </a:xfrm>
          <a:prstGeom prst="bentConnector3">
            <a:avLst>
              <a:gd name="adj1" fmla="val 34487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25" idx="0"/>
            <a:endCxn id="15" idx="2"/>
          </p:cNvCxnSpPr>
          <p:nvPr/>
        </p:nvCxnSpPr>
        <p:spPr>
          <a:xfrm rot="5400000" flipH="1" flipV="1">
            <a:off x="2338210" y="2050458"/>
            <a:ext cx="842073" cy="1918040"/>
          </a:xfrm>
          <a:prstGeom prst="bentConnector3">
            <a:avLst>
              <a:gd name="adj1" fmla="val 34487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1435119" y="1437674"/>
            <a:ext cx="2880783" cy="1457265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4843813" y="1437675"/>
            <a:ext cx="1081659" cy="1457265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6610042" y="1437675"/>
            <a:ext cx="980929" cy="1457264"/>
          </a:xfrm>
          <a:prstGeom prst="rect">
            <a:avLst/>
          </a:prstGeom>
          <a:noFill/>
          <a:ln w="127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5451176" y="2516068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3846468" y="2516068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7110186" y="2516068"/>
            <a:ext cx="545342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Scope</a:t>
            </a:r>
          </a:p>
          <a:p>
            <a:r>
              <a:rPr lang="en-US" sz="1000" dirty="0" smtClean="0"/>
              <a:t># Dims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436524" y="3215148"/>
            <a:ext cx="3021838" cy="1462147"/>
          </a:xfrm>
          <a:prstGeom prst="rect">
            <a:avLst/>
          </a:prstGeom>
          <a:noFill/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4557157" y="3215148"/>
            <a:ext cx="1938596" cy="1462147"/>
          </a:xfrm>
          <a:prstGeom prst="rect">
            <a:avLst/>
          </a:prstGeom>
          <a:noFill/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6587195" y="3222522"/>
            <a:ext cx="1068333" cy="1462147"/>
          </a:xfrm>
          <a:prstGeom prst="rect">
            <a:avLst/>
          </a:prstGeom>
          <a:noFill/>
          <a:ln w="127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1482804" y="3725397"/>
            <a:ext cx="93487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physical</a:t>
            </a:r>
          </a:p>
          <a:p>
            <a:r>
              <a:rPr lang="en-US" sz="1000" dirty="0" smtClean="0"/>
              <a:t>Measurement</a:t>
            </a:r>
            <a:endParaRPr lang="en-US" sz="1000" dirty="0"/>
          </a:p>
        </p:txBody>
      </p:sp>
      <p:sp>
        <p:nvSpPr>
          <p:cNvPr id="65" name="TextBox 64"/>
          <p:cNvSpPr txBox="1"/>
          <p:nvPr/>
        </p:nvSpPr>
        <p:spPr>
          <a:xfrm>
            <a:off x="2485604" y="3725397"/>
            <a:ext cx="93487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physical</a:t>
            </a:r>
          </a:p>
          <a:p>
            <a:r>
              <a:rPr lang="en-US" sz="1000" dirty="0" smtClean="0"/>
              <a:t>Measurement</a:t>
            </a:r>
            <a:endParaRPr lang="en-US" sz="1000" dirty="0"/>
          </a:p>
        </p:txBody>
      </p:sp>
      <p:sp>
        <p:nvSpPr>
          <p:cNvPr id="66" name="TextBox 65"/>
          <p:cNvSpPr txBox="1"/>
          <p:nvPr/>
        </p:nvSpPr>
        <p:spPr>
          <a:xfrm>
            <a:off x="3504075" y="3725397"/>
            <a:ext cx="93487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quality</a:t>
            </a:r>
          </a:p>
          <a:p>
            <a:r>
              <a:rPr lang="en-US" sz="1000" dirty="0" smtClean="0"/>
              <a:t>Measurement</a:t>
            </a:r>
            <a:endParaRPr lang="en-US" sz="1000" dirty="0"/>
          </a:p>
        </p:txBody>
      </p:sp>
      <p:sp>
        <p:nvSpPr>
          <p:cNvPr id="67" name="TextBox 66"/>
          <p:cNvSpPr txBox="1"/>
          <p:nvPr/>
        </p:nvSpPr>
        <p:spPr>
          <a:xfrm>
            <a:off x="4601135" y="3725397"/>
            <a:ext cx="521297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model</a:t>
            </a:r>
          </a:p>
          <a:p>
            <a:r>
              <a:rPr lang="en-US" sz="1000" dirty="0" smtClean="0"/>
              <a:t>Result</a:t>
            </a:r>
            <a:endParaRPr lang="en-US" sz="1000" dirty="0"/>
          </a:p>
        </p:txBody>
      </p:sp>
      <p:sp>
        <p:nvSpPr>
          <p:cNvPr id="68" name="TextBox 67"/>
          <p:cNvSpPr txBox="1"/>
          <p:nvPr/>
        </p:nvSpPr>
        <p:spPr>
          <a:xfrm>
            <a:off x="5532258" y="3725397"/>
            <a:ext cx="805029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quality</a:t>
            </a:r>
          </a:p>
          <a:p>
            <a:r>
              <a:rPr lang="en-US" sz="1000" dirty="0" smtClean="0"/>
              <a:t>Information</a:t>
            </a:r>
            <a:endParaRPr lang="en-US" sz="1000" dirty="0"/>
          </a:p>
        </p:txBody>
      </p:sp>
      <p:sp>
        <p:nvSpPr>
          <p:cNvPr id="69" name="TextBox 68"/>
          <p:cNvSpPr txBox="1"/>
          <p:nvPr/>
        </p:nvSpPr>
        <p:spPr>
          <a:xfrm>
            <a:off x="6629638" y="3725397"/>
            <a:ext cx="805029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reference</a:t>
            </a:r>
          </a:p>
          <a:p>
            <a:r>
              <a:rPr lang="en-US" sz="1000" dirty="0" smtClean="0"/>
              <a:t>Information</a:t>
            </a:r>
            <a:endParaRPr lang="en-US" sz="1000" dirty="0"/>
          </a:p>
        </p:txBody>
      </p:sp>
      <p:cxnSp>
        <p:nvCxnSpPr>
          <p:cNvPr id="81" name="Elbow Connector 80"/>
          <p:cNvCxnSpPr>
            <a:stCxn id="79" idx="1"/>
            <a:endCxn id="56" idx="2"/>
          </p:cNvCxnSpPr>
          <p:nvPr/>
        </p:nvCxnSpPr>
        <p:spPr>
          <a:xfrm rot="10800000">
            <a:off x="5526455" y="4677296"/>
            <a:ext cx="470062" cy="1314355"/>
          </a:xfrm>
          <a:prstGeom prst="bentConnector2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5702716" y="4542289"/>
            <a:ext cx="120120" cy="1202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/>
          <p:cNvGrpSpPr/>
          <p:nvPr/>
        </p:nvGrpSpPr>
        <p:grpSpPr>
          <a:xfrm>
            <a:off x="1414178" y="5008915"/>
            <a:ext cx="3646249" cy="1377289"/>
            <a:chOff x="367955" y="4952258"/>
            <a:chExt cx="3646249" cy="1377289"/>
          </a:xfrm>
        </p:grpSpPr>
        <p:sp>
          <p:nvSpPr>
            <p:cNvPr id="72" name="TextBox 71"/>
            <p:cNvSpPr txBox="1"/>
            <p:nvPr/>
          </p:nvSpPr>
          <p:spPr>
            <a:xfrm>
              <a:off x="367955" y="5039803"/>
              <a:ext cx="1954381" cy="9002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 smtClean="0"/>
                <a:t>+ Dimensions [1..*]</a:t>
              </a:r>
            </a:p>
            <a:p>
              <a:r>
                <a:rPr lang="en-US" sz="1050" dirty="0" smtClean="0"/>
                <a:t>+ </a:t>
              </a:r>
              <a:r>
                <a:rPr lang="en-US" sz="1050" dirty="0" smtClean="0"/>
                <a:t>one computer </a:t>
              </a:r>
              <a:r>
                <a:rPr lang="en-US" sz="1050" dirty="0" smtClean="0"/>
                <a:t>name</a:t>
              </a:r>
            </a:p>
            <a:p>
              <a:r>
                <a:rPr lang="en-US" sz="1050" dirty="0" smtClean="0"/>
                <a:t>+ </a:t>
              </a:r>
              <a:r>
                <a:rPr lang="en-US" sz="1050" dirty="0" smtClean="0"/>
                <a:t>one computer </a:t>
              </a:r>
              <a:r>
                <a:rPr lang="en-US" sz="1050" dirty="0" smtClean="0"/>
                <a:t>datatype</a:t>
              </a:r>
            </a:p>
            <a:p>
              <a:r>
                <a:rPr lang="en-US" sz="1050" dirty="0" smtClean="0"/>
                <a:t>+ Many community names [0..*]</a:t>
              </a:r>
            </a:p>
            <a:p>
              <a:r>
                <a:rPr lang="en-US" sz="1050" dirty="0" smtClean="0"/>
                <a:t>+ Description [0..*]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2214719" y="5027679"/>
              <a:ext cx="1799485" cy="12234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+ </a:t>
              </a:r>
              <a:r>
                <a:rPr lang="en-US" sz="1050" dirty="0" err="1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longName</a:t>
              </a: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 : </a:t>
              </a:r>
              <a:r>
                <a:rPr lang="en-US" sz="1050" dirty="0" err="1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CharacterString</a:t>
              </a:r>
              <a:endParaRPr lang="en-US" sz="1050" dirty="0" smtClean="0">
                <a:solidFill>
                  <a:srgbClr val="000000"/>
                </a:solidFill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+ units : </a:t>
              </a:r>
              <a:r>
                <a:rPr lang="en-US" sz="1050" dirty="0" err="1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UnitOfMeasure</a:t>
              </a:r>
              <a:endParaRPr lang="en-US" sz="1050" dirty="0" smtClean="0">
                <a:solidFill>
                  <a:srgbClr val="000000"/>
                </a:solidFill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+ </a:t>
              </a:r>
              <a:r>
                <a:rPr lang="en-US" sz="1050" dirty="0" err="1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validRange</a:t>
              </a: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 (min, max)</a:t>
              </a:r>
            </a:p>
            <a:p>
              <a:pPr>
                <a:defRPr/>
              </a:pP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+ </a:t>
              </a:r>
              <a:r>
                <a:rPr lang="en-US" sz="1050" dirty="0" err="1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scaleFactor</a:t>
              </a: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 : Real [0..1] </a:t>
              </a:r>
            </a:p>
            <a:p>
              <a:pPr>
                <a:defRPr/>
              </a:pP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+ offset : Real [0..1]</a:t>
              </a:r>
            </a:p>
            <a:p>
              <a:pPr>
                <a:defRPr/>
              </a:pP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+ </a:t>
              </a:r>
              <a:r>
                <a:rPr lang="en-US" sz="1050" dirty="0" err="1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variableType</a:t>
              </a: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 / </a:t>
              </a:r>
              <a:r>
                <a:rPr lang="en-US" sz="1050" dirty="0" err="1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subType</a:t>
              </a:r>
              <a:endParaRPr lang="en-US" sz="1050" dirty="0" smtClean="0">
                <a:solidFill>
                  <a:srgbClr val="000000"/>
                </a:solidFill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+ </a:t>
              </a:r>
              <a:r>
                <a:rPr lang="en-US" sz="1050" dirty="0" err="1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fillValue</a:t>
              </a:r>
              <a:r>
                <a:rPr lang="en-US" sz="1050" dirty="0" smtClean="0">
                  <a:solidFill>
                    <a:srgbClr val="000000"/>
                  </a:solidFill>
                  <a:ea typeface="ＭＳ Ｐゴシック" charset="0"/>
                  <a:cs typeface="Calibri"/>
                </a:rPr>
                <a:t> [0..*]</a:t>
              </a:r>
              <a:endParaRPr lang="en-US" sz="1050" dirty="0">
                <a:solidFill>
                  <a:srgbClr val="000000"/>
                </a:solidFill>
                <a:ea typeface="ＭＳ Ｐゴシック" charset="0"/>
                <a:cs typeface="Calibri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72338" y="4952258"/>
              <a:ext cx="3641865" cy="137728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7" name="Elbow Connector 86"/>
          <p:cNvCxnSpPr>
            <a:stCxn id="30" idx="2"/>
            <a:endCxn id="45" idx="0"/>
          </p:cNvCxnSpPr>
          <p:nvPr/>
        </p:nvCxnSpPr>
        <p:spPr>
          <a:xfrm rot="5400000">
            <a:off x="3356921" y="4394324"/>
            <a:ext cx="497164" cy="732018"/>
          </a:xfrm>
          <a:prstGeom prst="bentConnector3">
            <a:avLst>
              <a:gd name="adj1" fmla="val 77469"/>
            </a:avLst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Elbow Connector 87"/>
          <p:cNvCxnSpPr>
            <a:stCxn id="24" idx="2"/>
            <a:endCxn id="45" idx="0"/>
          </p:cNvCxnSpPr>
          <p:nvPr/>
        </p:nvCxnSpPr>
        <p:spPr>
          <a:xfrm rot="16200000" flipH="1">
            <a:off x="2343104" y="4112525"/>
            <a:ext cx="497164" cy="1295616"/>
          </a:xfrm>
          <a:prstGeom prst="bentConnector3">
            <a:avLst>
              <a:gd name="adj1" fmla="val 77469"/>
            </a:avLst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1070"/>
          <p:cNvGrpSpPr>
            <a:grpSpLocks/>
          </p:cNvGrpSpPr>
          <p:nvPr/>
        </p:nvGrpSpPr>
        <p:grpSpPr bwMode="auto">
          <a:xfrm>
            <a:off x="5996516" y="5393365"/>
            <a:ext cx="2127828" cy="995374"/>
            <a:chOff x="512" y="2929"/>
            <a:chExt cx="1640" cy="445"/>
          </a:xfrm>
        </p:grpSpPr>
        <p:sp>
          <p:nvSpPr>
            <p:cNvPr id="77" name="Text Box 1033"/>
            <p:cNvSpPr txBox="1">
              <a:spLocks noChangeArrowheads="1"/>
            </p:cNvSpPr>
            <p:nvPr/>
          </p:nvSpPr>
          <p:spPr bwMode="auto">
            <a:xfrm>
              <a:off x="512" y="2929"/>
              <a:ext cx="1640" cy="12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200" dirty="0" err="1" smtClean="0">
                  <a:latin typeface="Calibri"/>
                  <a:ea typeface="ＭＳ Ｐゴシック" charset="0"/>
                  <a:cs typeface="Calibri"/>
                </a:rPr>
                <a:t>FillValue</a:t>
              </a:r>
              <a:endParaRPr lang="en-US" sz="12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8" name="Text Box 1034"/>
            <p:cNvSpPr txBox="1">
              <a:spLocks noChangeArrowheads="1"/>
            </p:cNvSpPr>
            <p:nvPr/>
          </p:nvSpPr>
          <p:spPr bwMode="auto">
            <a:xfrm>
              <a:off x="512" y="3053"/>
              <a:ext cx="1640" cy="28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2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200" dirty="0" smtClean="0">
                  <a:latin typeface="Calibri"/>
                  <a:ea typeface="ＭＳ Ｐゴシック" charset="0"/>
                  <a:cs typeface="Calibri"/>
                </a:rPr>
                <a:t>value </a:t>
              </a:r>
              <a:r>
                <a:rPr lang="en-US" sz="1200" dirty="0">
                  <a:latin typeface="Calibri"/>
                  <a:ea typeface="ＭＳ Ｐゴシック" charset="0"/>
                  <a:cs typeface="Calibri"/>
                </a:rPr>
                <a:t>: </a:t>
              </a:r>
              <a:r>
                <a:rPr lang="en-US" sz="1200" dirty="0" smtClean="0">
                  <a:latin typeface="Calibri"/>
                  <a:ea typeface="ＭＳ Ｐゴシック" charset="0"/>
                  <a:cs typeface="Calibri"/>
                </a:rPr>
                <a:t>Number </a:t>
              </a:r>
              <a:endParaRPr lang="en-US" sz="12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2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200" dirty="0" smtClean="0">
                  <a:latin typeface="Calibri"/>
                  <a:ea typeface="ＭＳ Ｐゴシック" charset="0"/>
                  <a:cs typeface="Calibri"/>
                </a:rPr>
                <a:t>type: </a:t>
              </a:r>
              <a:r>
                <a:rPr lang="en-US" sz="1200" dirty="0" err="1" smtClean="0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en-US" sz="1200" dirty="0" smtClean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endParaRPr lang="en-US" sz="12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83" name="Rectangle 1035"/>
            <p:cNvSpPr>
              <a:spLocks noChangeArrowheads="1"/>
            </p:cNvSpPr>
            <p:nvPr/>
          </p:nvSpPr>
          <p:spPr bwMode="auto">
            <a:xfrm>
              <a:off x="512" y="3340"/>
              <a:ext cx="1640" cy="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2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74" name="Group 62"/>
          <p:cNvGrpSpPr>
            <a:grpSpLocks/>
          </p:cNvGrpSpPr>
          <p:nvPr/>
        </p:nvGrpSpPr>
        <p:grpSpPr bwMode="auto">
          <a:xfrm>
            <a:off x="5996517" y="5393360"/>
            <a:ext cx="2127827" cy="971551"/>
            <a:chOff x="982" y="2875"/>
            <a:chExt cx="1389" cy="816"/>
          </a:xfrm>
          <a:solidFill>
            <a:schemeClr val="bg1"/>
          </a:solidFill>
        </p:grpSpPr>
        <p:sp>
          <p:nvSpPr>
            <p:cNvPr id="75" name="Text Box 59"/>
            <p:cNvSpPr txBox="1">
              <a:spLocks noChangeArrowheads="1"/>
            </p:cNvSpPr>
            <p:nvPr/>
          </p:nvSpPr>
          <p:spPr bwMode="auto">
            <a:xfrm>
              <a:off x="982" y="2875"/>
              <a:ext cx="1389" cy="23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200" dirty="0" err="1">
                  <a:ea typeface="ＭＳ Ｐゴシック" charset="0"/>
                  <a:cs typeface="ＭＳ Ｐゴシック" charset="0"/>
                </a:rPr>
                <a:t>MI_RangeElementDescription</a:t>
              </a:r>
              <a:endParaRPr lang="en-US" sz="12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79" name="Text Box 60"/>
            <p:cNvSpPr txBox="1">
              <a:spLocks noChangeArrowheads="1"/>
            </p:cNvSpPr>
            <p:nvPr/>
          </p:nvSpPr>
          <p:spPr bwMode="auto">
            <a:xfrm>
              <a:off x="982" y="3106"/>
              <a:ext cx="1389" cy="543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200" dirty="0">
                  <a:ea typeface="ＭＳ Ｐゴシック" charset="0"/>
                  <a:cs typeface="ＭＳ Ｐゴシック" charset="0"/>
                </a:rPr>
                <a:t>+ name : </a:t>
              </a:r>
              <a:r>
                <a:rPr lang="en-US" sz="120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2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200" dirty="0">
                  <a:ea typeface="ＭＳ Ｐゴシック" charset="0"/>
                  <a:cs typeface="ＭＳ Ｐゴシック" charset="0"/>
                </a:rPr>
                <a:t>+ definition : </a:t>
              </a:r>
              <a:r>
                <a:rPr lang="en-US" sz="120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2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20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200" dirty="0" err="1">
                  <a:ea typeface="ＭＳ Ｐゴシック" charset="0"/>
                  <a:cs typeface="ＭＳ Ｐゴシック" charset="0"/>
                </a:rPr>
                <a:t>rangeElement</a:t>
              </a:r>
              <a:r>
                <a:rPr lang="en-US" sz="1200" dirty="0">
                  <a:ea typeface="ＭＳ Ｐゴシック" charset="0"/>
                  <a:cs typeface="ＭＳ Ｐゴシック" charset="0"/>
                </a:rPr>
                <a:t>[1..*] : Record</a:t>
              </a:r>
            </a:p>
          </p:txBody>
        </p:sp>
        <p:sp>
          <p:nvSpPr>
            <p:cNvPr id="80" name="Rectangle 61"/>
            <p:cNvSpPr>
              <a:spLocks noChangeArrowheads="1"/>
            </p:cNvSpPr>
            <p:nvPr/>
          </p:nvSpPr>
          <p:spPr bwMode="auto">
            <a:xfrm>
              <a:off x="982" y="3651"/>
              <a:ext cx="1389" cy="40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200">
                <a:ea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111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0" grpId="0" animBg="1"/>
      <p:bldP spid="60" grpId="0" animBg="1"/>
      <p:bldP spid="52" grpId="0" animBg="1"/>
      <p:bldP spid="56" grpId="0" animBg="1"/>
      <p:bldP spid="57" grpId="0" animBg="1"/>
      <p:bldP spid="61" grpId="0"/>
      <p:bldP spid="65" grpId="0"/>
      <p:bldP spid="66" grpId="0"/>
      <p:bldP spid="67" grpId="0"/>
      <p:bldP spid="68" grpId="0"/>
      <p:bldP spid="6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020" name="Group 1"/>
          <p:cNvGrpSpPr>
            <a:grpSpLocks/>
          </p:cNvGrpSpPr>
          <p:nvPr/>
        </p:nvGrpSpPr>
        <p:grpSpPr bwMode="auto">
          <a:xfrm>
            <a:off x="2290259" y="1277369"/>
            <a:ext cx="1196578" cy="436675"/>
            <a:chOff x="2405062" y="289455"/>
            <a:chExt cx="2163763" cy="581126"/>
          </a:xfrm>
        </p:grpSpPr>
        <p:sp>
          <p:nvSpPr>
            <p:cNvPr id="38942" name="Text Box 1054"/>
            <p:cNvSpPr txBox="1">
              <a:spLocks noChangeArrowheads="1"/>
            </p:cNvSpPr>
            <p:nvPr/>
          </p:nvSpPr>
          <p:spPr bwMode="auto">
            <a:xfrm>
              <a:off x="2405062" y="289455"/>
              <a:ext cx="2161611" cy="4300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&lt;&lt;Abstract&gt;&gt;</a:t>
              </a:r>
            </a:p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MD_ContentInformation</a:t>
              </a:r>
            </a:p>
          </p:txBody>
        </p:sp>
        <p:sp>
          <p:nvSpPr>
            <p:cNvPr id="38944" name="Rectangle 1056"/>
            <p:cNvSpPr>
              <a:spLocks noChangeArrowheads="1"/>
            </p:cNvSpPr>
            <p:nvPr/>
          </p:nvSpPr>
          <p:spPr bwMode="auto">
            <a:xfrm>
              <a:off x="2405062" y="796111"/>
              <a:ext cx="2161611" cy="7447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38951" name="Rectangle 1063"/>
            <p:cNvSpPr>
              <a:spLocks noChangeArrowheads="1"/>
            </p:cNvSpPr>
            <p:nvPr/>
          </p:nvSpPr>
          <p:spPr bwMode="auto">
            <a:xfrm>
              <a:off x="2407214" y="721801"/>
              <a:ext cx="2161611" cy="7763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38953" name="AutoShape 1065"/>
          <p:cNvSpPr>
            <a:spLocks noChangeArrowheads="1"/>
          </p:cNvSpPr>
          <p:nvPr/>
        </p:nvSpPr>
        <p:spPr bwMode="auto">
          <a:xfrm>
            <a:off x="2846281" y="1726560"/>
            <a:ext cx="79772" cy="105966"/>
          </a:xfrm>
          <a:prstGeom prst="triangle">
            <a:avLst>
              <a:gd name="adj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38954" name="AutoShape 1066"/>
          <p:cNvCxnSpPr>
            <a:cxnSpLocks noChangeShapeType="1"/>
            <a:stCxn id="38953" idx="3"/>
            <a:endCxn id="38917" idx="0"/>
          </p:cNvCxnSpPr>
          <p:nvPr/>
        </p:nvCxnSpPr>
        <p:spPr bwMode="auto">
          <a:xfrm rot="5400000">
            <a:off x="2327026" y="1386183"/>
            <a:ext cx="112798" cy="1005484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86024" name="Group 1083"/>
          <p:cNvGrpSpPr>
            <a:grpSpLocks/>
          </p:cNvGrpSpPr>
          <p:nvPr/>
        </p:nvGrpSpPr>
        <p:grpSpPr bwMode="auto">
          <a:xfrm>
            <a:off x="3169258" y="1888670"/>
            <a:ext cx="1445860" cy="1438872"/>
            <a:chOff x="3954" y="287"/>
            <a:chExt cx="1518" cy="1172"/>
          </a:xfrm>
        </p:grpSpPr>
        <p:sp>
          <p:nvSpPr>
            <p:cNvPr id="38968" name="Text Box 1080"/>
            <p:cNvSpPr txBox="1">
              <a:spLocks noChangeArrowheads="1"/>
            </p:cNvSpPr>
            <p:nvPr/>
          </p:nvSpPr>
          <p:spPr bwMode="auto">
            <a:xfrm>
              <a:off x="3954" y="287"/>
              <a:ext cx="1518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MD_CoverageContentTypeCode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38969" name="Text Box 1081"/>
            <p:cNvSpPr txBox="1">
              <a:spLocks noChangeArrowheads="1"/>
            </p:cNvSpPr>
            <p:nvPr/>
          </p:nvSpPr>
          <p:spPr bwMode="auto">
            <a:xfrm>
              <a:off x="3954" y="559"/>
              <a:ext cx="1518" cy="8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image 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thematicClassification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physicalMeasurement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auxilliaryInformation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qualityInformation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referenceInformation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modelResult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coordinate</a:t>
              </a:r>
            </a:p>
          </p:txBody>
        </p:sp>
        <p:sp>
          <p:nvSpPr>
            <p:cNvPr id="38970" name="Rectangle 1082"/>
            <p:cNvSpPr>
              <a:spLocks noChangeArrowheads="1"/>
            </p:cNvSpPr>
            <p:nvPr/>
          </p:nvSpPr>
          <p:spPr bwMode="auto">
            <a:xfrm>
              <a:off x="3954" y="1412"/>
              <a:ext cx="1518" cy="4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735301" y="1945324"/>
            <a:ext cx="2290763" cy="589364"/>
            <a:chOff x="735301" y="1945324"/>
            <a:chExt cx="2290763" cy="589364"/>
          </a:xfrm>
        </p:grpSpPr>
        <p:sp>
          <p:nvSpPr>
            <p:cNvPr id="38917" name="Text Box 1029"/>
            <p:cNvSpPr txBox="1">
              <a:spLocks noChangeArrowheads="1"/>
            </p:cNvSpPr>
            <p:nvPr/>
          </p:nvSpPr>
          <p:spPr bwMode="auto">
            <a:xfrm>
              <a:off x="735301" y="1945324"/>
              <a:ext cx="2290763" cy="20717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MD_CoverageDescription</a:t>
              </a:r>
            </a:p>
          </p:txBody>
        </p:sp>
        <p:sp>
          <p:nvSpPr>
            <p:cNvPr id="38918" name="Text Box 1030"/>
            <p:cNvSpPr txBox="1">
              <a:spLocks noChangeArrowheads="1"/>
            </p:cNvSpPr>
            <p:nvPr/>
          </p:nvSpPr>
          <p:spPr bwMode="auto">
            <a:xfrm>
              <a:off x="735301" y="2153685"/>
              <a:ext cx="2290763" cy="3226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+ attributeDescription : RecordType 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processingLevelCode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MD_Identifer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[0..1] </a:t>
              </a:r>
            </a:p>
          </p:txBody>
        </p:sp>
        <p:sp>
          <p:nvSpPr>
            <p:cNvPr id="38919" name="Rectangle 1031"/>
            <p:cNvSpPr>
              <a:spLocks noChangeArrowheads="1"/>
            </p:cNvSpPr>
            <p:nvPr/>
          </p:nvSpPr>
          <p:spPr bwMode="auto">
            <a:xfrm>
              <a:off x="735301" y="2478728"/>
              <a:ext cx="2290763" cy="5596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38978" name="AutoShape 1090"/>
          <p:cNvSpPr>
            <a:spLocks noChangeArrowheads="1"/>
          </p:cNvSpPr>
          <p:nvPr/>
        </p:nvSpPr>
        <p:spPr bwMode="auto">
          <a:xfrm>
            <a:off x="2066420" y="2539450"/>
            <a:ext cx="58341" cy="95251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38984" name="Rectangle 1096"/>
          <p:cNvSpPr>
            <a:spLocks noChangeArrowheads="1"/>
          </p:cNvSpPr>
          <p:nvPr/>
        </p:nvSpPr>
        <p:spPr bwMode="auto">
          <a:xfrm>
            <a:off x="2238214" y="4110055"/>
            <a:ext cx="850106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>
                <a:latin typeface="Calibri"/>
                <a:ea typeface="ＭＳ Ｐゴシック" charset="0"/>
                <a:cs typeface="Calibri"/>
              </a:rPr>
              <a:t>+attribute 0..*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20757" y="2949576"/>
            <a:ext cx="2238375" cy="472773"/>
            <a:chOff x="620757" y="2949576"/>
            <a:chExt cx="2238375" cy="472773"/>
          </a:xfrm>
        </p:grpSpPr>
        <p:sp>
          <p:nvSpPr>
            <p:cNvPr id="50" name="Text Box 1029"/>
            <p:cNvSpPr txBox="1">
              <a:spLocks noChangeArrowheads="1"/>
            </p:cNvSpPr>
            <p:nvPr/>
          </p:nvSpPr>
          <p:spPr bwMode="auto">
            <a:xfrm>
              <a:off x="620757" y="2949576"/>
              <a:ext cx="2238375" cy="20717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MD_AttributeGroup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51" name="Text Box 1030"/>
            <p:cNvSpPr txBox="1">
              <a:spLocks noChangeArrowheads="1"/>
            </p:cNvSpPr>
            <p:nvPr/>
          </p:nvSpPr>
          <p:spPr bwMode="auto">
            <a:xfrm>
              <a:off x="620757" y="3157936"/>
              <a:ext cx="2238375" cy="20717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contentType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[1..*]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MD_CoverageContentTypeCode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52" name="Rectangle 1031"/>
            <p:cNvSpPr>
              <a:spLocks noChangeArrowheads="1"/>
            </p:cNvSpPr>
            <p:nvPr/>
          </p:nvSpPr>
          <p:spPr bwMode="auto">
            <a:xfrm>
              <a:off x="620757" y="3366389"/>
              <a:ext cx="2238375" cy="559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7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53" name="AutoShape 1090"/>
          <p:cNvSpPr>
            <a:spLocks noChangeArrowheads="1"/>
          </p:cNvSpPr>
          <p:nvPr/>
        </p:nvSpPr>
        <p:spPr bwMode="auto">
          <a:xfrm>
            <a:off x="1701552" y="3429789"/>
            <a:ext cx="58170" cy="108347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55" name="AutoShape 1066"/>
          <p:cNvCxnSpPr>
            <a:cxnSpLocks noChangeShapeType="1"/>
            <a:stCxn id="38978" idx="2"/>
            <a:endCxn id="50" idx="0"/>
          </p:cNvCxnSpPr>
          <p:nvPr/>
        </p:nvCxnSpPr>
        <p:spPr bwMode="auto">
          <a:xfrm rot="5400000">
            <a:off x="1760331" y="2614315"/>
            <a:ext cx="314875" cy="355646"/>
          </a:xfrm>
          <a:prstGeom prst="bentConnector3">
            <a:avLst>
              <a:gd name="adj1" fmla="val 26363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9" name="Rectangle 1096"/>
          <p:cNvSpPr>
            <a:spLocks noChangeArrowheads="1"/>
          </p:cNvSpPr>
          <p:nvPr/>
        </p:nvSpPr>
        <p:spPr bwMode="auto">
          <a:xfrm>
            <a:off x="944725" y="2663874"/>
            <a:ext cx="839390" cy="288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0" hangingPunct="0">
              <a:lnSpc>
                <a:spcPct val="60000"/>
              </a:lnSpc>
              <a:spcBef>
                <a:spcPct val="50000"/>
              </a:spcBef>
              <a:defRPr/>
            </a:pPr>
            <a:r>
              <a:rPr lang="en-US" sz="750" dirty="0">
                <a:latin typeface="Calibri"/>
                <a:ea typeface="ＭＳ Ｐゴシック" charset="0"/>
                <a:cs typeface="Calibri"/>
              </a:rPr>
              <a:t>+</a:t>
            </a:r>
            <a:r>
              <a:rPr lang="en-US" sz="750" dirty="0" err="1">
                <a:latin typeface="Calibri"/>
                <a:ea typeface="ＭＳ Ｐゴシック" charset="0"/>
                <a:cs typeface="Calibri"/>
              </a:rPr>
              <a:t>attributeGroup</a:t>
            </a:r>
            <a:endParaRPr lang="en-US" sz="750" dirty="0">
              <a:latin typeface="Calibri"/>
              <a:ea typeface="ＭＳ Ｐゴシック" charset="0"/>
              <a:cs typeface="Calibri"/>
            </a:endParaRPr>
          </a:p>
          <a:p>
            <a:pPr algn="r" eaLnBrk="0" hangingPunct="0">
              <a:lnSpc>
                <a:spcPct val="60000"/>
              </a:lnSpc>
              <a:spcBef>
                <a:spcPct val="50000"/>
              </a:spcBef>
              <a:defRPr/>
            </a:pPr>
            <a:r>
              <a:rPr lang="en-US" sz="750" dirty="0">
                <a:latin typeface="Calibri"/>
                <a:ea typeface="ＭＳ Ｐゴシック" charset="0"/>
                <a:cs typeface="Calibri"/>
              </a:rPr>
              <a:t>0..*</a:t>
            </a:r>
          </a:p>
        </p:txBody>
      </p:sp>
      <p:grpSp>
        <p:nvGrpSpPr>
          <p:cNvPr id="86033" name="Group 59"/>
          <p:cNvGrpSpPr>
            <a:grpSpLocks/>
          </p:cNvGrpSpPr>
          <p:nvPr/>
        </p:nvGrpSpPr>
        <p:grpSpPr bwMode="auto">
          <a:xfrm>
            <a:off x="613859" y="4317882"/>
            <a:ext cx="3400004" cy="1160871"/>
            <a:chOff x="4121727" y="4386700"/>
            <a:chExt cx="4833681" cy="1547819"/>
          </a:xfrm>
        </p:grpSpPr>
        <p:grpSp>
          <p:nvGrpSpPr>
            <p:cNvPr id="86058" name="Group 61"/>
            <p:cNvGrpSpPr>
              <a:grpSpLocks/>
            </p:cNvGrpSpPr>
            <p:nvPr/>
          </p:nvGrpSpPr>
          <p:grpSpPr bwMode="auto">
            <a:xfrm>
              <a:off x="4121727" y="4386700"/>
              <a:ext cx="4690486" cy="1547819"/>
              <a:chOff x="1031" y="2704"/>
              <a:chExt cx="1234" cy="975"/>
            </a:xfrm>
          </p:grpSpPr>
          <p:sp>
            <p:nvSpPr>
              <p:cNvPr id="68" name="Text Box 1075"/>
              <p:cNvSpPr txBox="1">
                <a:spLocks noChangeArrowheads="1"/>
              </p:cNvSpPr>
              <p:nvPr/>
            </p:nvSpPr>
            <p:spPr bwMode="auto">
              <a:xfrm>
                <a:off x="1031" y="2704"/>
                <a:ext cx="1234" cy="174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MD_SampleDimension</a:t>
                </a:r>
                <a:endParaRPr lang="en-US" sz="750" dirty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</p:txBody>
          </p:sp>
          <p:sp>
            <p:nvSpPr>
              <p:cNvPr id="69" name="Text Box 1076"/>
              <p:cNvSpPr txBox="1">
                <a:spLocks noChangeArrowheads="1"/>
              </p:cNvSpPr>
              <p:nvPr/>
            </p:nvSpPr>
            <p:spPr bwMode="auto">
              <a:xfrm>
                <a:off x="1031" y="2876"/>
                <a:ext cx="1234" cy="756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750" dirty="0">
                    <a:ea typeface="ＭＳ Ｐゴシック" charset="0"/>
                    <a:cs typeface="Calibri"/>
                  </a:rPr>
                  <a:t>+ description : </a:t>
                </a:r>
                <a:r>
                  <a:rPr lang="en-US" sz="750" dirty="0" err="1">
                    <a:ea typeface="ＭＳ Ｐゴシック" charset="0"/>
                    <a:cs typeface="Calibri"/>
                  </a:rPr>
                  <a:t>CharacterString</a:t>
                </a:r>
                <a:r>
                  <a:rPr lang="en-US" sz="750" dirty="0">
                    <a:ea typeface="ＭＳ Ｐゴシック" charset="0"/>
                    <a:cs typeface="Calibri"/>
                  </a:rPr>
                  <a:t> [0..1]</a:t>
                </a:r>
              </a:p>
              <a:p>
                <a:pPr>
                  <a:defRPr/>
                </a:pPr>
                <a:r>
                  <a:rPr lang="en-US" sz="750" dirty="0">
                    <a:ea typeface="ＭＳ Ｐゴシック" charset="0"/>
                    <a:cs typeface="Calibri"/>
                  </a:rPr>
                  <a:t>+ name : </a:t>
                </a:r>
                <a:r>
                  <a:rPr lang="en-US" sz="750" dirty="0" err="1">
                    <a:ea typeface="ＭＳ Ｐゴシック" charset="0"/>
                    <a:cs typeface="Calibri"/>
                  </a:rPr>
                  <a:t>MD_Identifier</a:t>
                </a:r>
                <a:r>
                  <a:rPr lang="en-US" sz="750" dirty="0">
                    <a:ea typeface="ＭＳ Ｐゴシック" charset="0"/>
                    <a:cs typeface="Calibri"/>
                  </a:rPr>
                  <a:t> [0..*]</a:t>
                </a:r>
              </a:p>
              <a:p>
                <a:pPr>
                  <a:defRPr/>
                </a:pP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maxValue</a:t>
                </a: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</a:t>
                </a:r>
              </a:p>
              <a:p>
                <a:pPr>
                  <a:defRPr/>
                </a:pP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minValue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 </a:t>
                </a: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units :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UnitOfMeasure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[0..1]</a:t>
                </a: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scaleFactor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 </a:t>
                </a:r>
                <a:endParaRPr lang="en-US" sz="750" dirty="0" smtClean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ea typeface="ＭＳ Ｐゴシック" charset="0"/>
                    <a:cs typeface="Calibri"/>
                  </a:rPr>
                  <a:t>+ offset : Real [0..1</a:t>
                </a:r>
                <a:r>
                  <a:rPr lang="en-US" sz="750" dirty="0" smtClean="0">
                    <a:solidFill>
                      <a:srgbClr val="000000"/>
                    </a:solidFill>
                    <a:ea typeface="ＭＳ Ｐゴシック" charset="0"/>
                    <a:cs typeface="Calibri"/>
                  </a:rPr>
                  <a:t>]</a:t>
                </a:r>
                <a:endParaRPr lang="en-US" sz="750" dirty="0">
                  <a:solidFill>
                    <a:srgbClr val="000000"/>
                  </a:solidFill>
                  <a:ea typeface="ＭＳ Ｐゴシック" charset="0"/>
                  <a:cs typeface="Calibri"/>
                </a:endParaRPr>
              </a:p>
            </p:txBody>
          </p:sp>
          <p:sp>
            <p:nvSpPr>
              <p:cNvPr id="70" name="Rectangle 69"/>
              <p:cNvSpPr>
                <a:spLocks noChangeArrowheads="1"/>
              </p:cNvSpPr>
              <p:nvPr/>
            </p:nvSpPr>
            <p:spPr bwMode="auto">
              <a:xfrm>
                <a:off x="1031" y="3632"/>
                <a:ext cx="1234" cy="47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75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</p:txBody>
          </p:sp>
        </p:grpSp>
        <p:sp>
          <p:nvSpPr>
            <p:cNvPr id="86059" name="TextBox 62"/>
            <p:cNvSpPr txBox="1">
              <a:spLocks noChangeArrowheads="1"/>
            </p:cNvSpPr>
            <p:nvPr/>
          </p:nvSpPr>
          <p:spPr bwMode="auto">
            <a:xfrm>
              <a:off x="6399834" y="4630452"/>
              <a:ext cx="2555574" cy="10464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defRPr/>
              </a:pPr>
              <a:r>
                <a:rPr lang="en-US" sz="750" dirty="0" smtClean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meanValue</a:t>
              </a:r>
              <a:r>
                <a:rPr lang="en-US" sz="750" dirty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 : Real [0..1]</a:t>
              </a:r>
            </a:p>
            <a:p>
              <a:pPr eaLnBrk="1" hangingPunct="1"/>
              <a:r>
                <a:rPr lang="en-US" altLang="x-none" sz="750" dirty="0" smtClean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numberOfValues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Integer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standardDeviation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Real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otherPropertyType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RecordType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otherProperty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Record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bitsPerValue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Integer [0..1]</a:t>
              </a:r>
            </a:p>
          </p:txBody>
        </p:sp>
      </p:grpSp>
      <p:cxnSp>
        <p:nvCxnSpPr>
          <p:cNvPr id="71" name="AutoShape 1093"/>
          <p:cNvCxnSpPr>
            <a:cxnSpLocks noChangeShapeType="1"/>
            <a:stCxn id="53" idx="2"/>
            <a:endCxn id="68" idx="0"/>
          </p:cNvCxnSpPr>
          <p:nvPr/>
        </p:nvCxnSpPr>
        <p:spPr bwMode="auto">
          <a:xfrm rot="16200000" flipH="1">
            <a:off x="1607195" y="3661577"/>
            <a:ext cx="779746" cy="532863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2" name="Text Box 1049"/>
          <p:cNvSpPr txBox="1">
            <a:spLocks noChangeArrowheads="1"/>
          </p:cNvSpPr>
          <p:nvPr/>
        </p:nvSpPr>
        <p:spPr bwMode="auto">
          <a:xfrm>
            <a:off x="4640553" y="1332138"/>
            <a:ext cx="935831" cy="2077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75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MD_Metadata</a:t>
            </a:r>
          </a:p>
        </p:txBody>
      </p:sp>
      <p:sp>
        <p:nvSpPr>
          <p:cNvPr id="63" name="AutoShape 1050"/>
          <p:cNvSpPr>
            <a:spLocks noChangeArrowheads="1"/>
          </p:cNvSpPr>
          <p:nvPr/>
        </p:nvSpPr>
        <p:spPr bwMode="auto">
          <a:xfrm rot="5400000">
            <a:off x="4526848" y="1356547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67" name="AutoShape 1051"/>
          <p:cNvCxnSpPr>
            <a:cxnSpLocks noChangeShapeType="1"/>
            <a:stCxn id="63" idx="2"/>
            <a:endCxn id="38942" idx="3"/>
          </p:cNvCxnSpPr>
          <p:nvPr/>
        </p:nvCxnSpPr>
        <p:spPr bwMode="auto">
          <a:xfrm flipH="1">
            <a:off x="3485647" y="1426794"/>
            <a:ext cx="1009649" cy="12158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2" name="Rectangle 1059"/>
          <p:cNvSpPr>
            <a:spLocks noChangeArrowheads="1"/>
          </p:cNvSpPr>
          <p:nvPr/>
        </p:nvSpPr>
        <p:spPr bwMode="auto">
          <a:xfrm>
            <a:off x="3504697" y="1415483"/>
            <a:ext cx="850106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contentInfo</a:t>
            </a: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103" name="Group 62"/>
          <p:cNvGrpSpPr>
            <a:grpSpLocks/>
          </p:cNvGrpSpPr>
          <p:nvPr/>
        </p:nvGrpSpPr>
        <p:grpSpPr bwMode="auto">
          <a:xfrm>
            <a:off x="3169260" y="3465655"/>
            <a:ext cx="1418615" cy="689372"/>
            <a:chOff x="982" y="2986"/>
            <a:chExt cx="1390" cy="579"/>
          </a:xfrm>
        </p:grpSpPr>
        <p:sp>
          <p:nvSpPr>
            <p:cNvPr id="104" name="Text Box 59"/>
            <p:cNvSpPr txBox="1">
              <a:spLocks noChangeArrowheads="1"/>
            </p:cNvSpPr>
            <p:nvPr/>
          </p:nvSpPr>
          <p:spPr bwMode="auto">
            <a:xfrm>
              <a:off x="982" y="2986"/>
              <a:ext cx="1389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ea typeface="ＭＳ Ｐゴシック" charset="0"/>
                  <a:cs typeface="ＭＳ Ｐゴシック" charset="0"/>
                </a:rPr>
                <a:t>MI_RangeElementDescription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05" name="Text Box 60"/>
            <p:cNvSpPr txBox="1">
              <a:spLocks noChangeArrowheads="1"/>
            </p:cNvSpPr>
            <p:nvPr/>
          </p:nvSpPr>
          <p:spPr bwMode="auto">
            <a:xfrm>
              <a:off x="982" y="3159"/>
              <a:ext cx="1389" cy="3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name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definition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rangeElement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[1..*] : Record</a:t>
              </a:r>
            </a:p>
          </p:txBody>
        </p:sp>
        <p:sp>
          <p:nvSpPr>
            <p:cNvPr id="106" name="Rectangle 61"/>
            <p:cNvSpPr>
              <a:spLocks noChangeArrowheads="1"/>
            </p:cNvSpPr>
            <p:nvPr/>
          </p:nvSpPr>
          <p:spPr bwMode="auto">
            <a:xfrm>
              <a:off x="983" y="3525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cxnSp>
        <p:nvCxnSpPr>
          <p:cNvPr id="113" name="AutoShape 1066"/>
          <p:cNvCxnSpPr>
            <a:cxnSpLocks noChangeShapeType="1"/>
            <a:stCxn id="115" idx="2"/>
            <a:endCxn id="104" idx="1"/>
          </p:cNvCxnSpPr>
          <p:nvPr/>
        </p:nvCxnSpPr>
        <p:spPr bwMode="auto">
          <a:xfrm rot="16200000" flipH="1">
            <a:off x="2604026" y="3004006"/>
            <a:ext cx="937178" cy="193289"/>
          </a:xfrm>
          <a:prstGeom prst="bentConnector2">
            <a:avLst/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5" name="AutoShape 1090"/>
          <p:cNvSpPr>
            <a:spLocks noChangeArrowheads="1"/>
          </p:cNvSpPr>
          <p:nvPr/>
        </p:nvSpPr>
        <p:spPr bwMode="auto">
          <a:xfrm>
            <a:off x="2946800" y="2536812"/>
            <a:ext cx="58341" cy="95250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latin typeface="Calibri"/>
              <a:ea typeface="ＭＳ Ｐゴシック" charset="0"/>
              <a:cs typeface="Calibri"/>
            </a:endParaRPr>
          </a:p>
        </p:txBody>
      </p:sp>
      <p:grpSp>
        <p:nvGrpSpPr>
          <p:cNvPr id="73" name="Group 5"/>
          <p:cNvGrpSpPr>
            <a:grpSpLocks/>
          </p:cNvGrpSpPr>
          <p:nvPr/>
        </p:nvGrpSpPr>
        <p:grpSpPr bwMode="auto">
          <a:xfrm>
            <a:off x="4741331" y="2386654"/>
            <a:ext cx="2020126" cy="804293"/>
            <a:chOff x="457200" y="1198563"/>
            <a:chExt cx="3430588" cy="1072526"/>
          </a:xfrm>
        </p:grpSpPr>
        <p:sp>
          <p:nvSpPr>
            <p:cNvPr id="74" name="Text Box 13"/>
            <p:cNvSpPr txBox="1">
              <a:spLocks noChangeArrowheads="1"/>
            </p:cNvSpPr>
            <p:nvPr/>
          </p:nvSpPr>
          <p:spPr bwMode="auto">
            <a:xfrm>
              <a:off x="457200" y="1198563"/>
              <a:ext cx="3430588" cy="27703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MD_GridSpatialRepresentation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5" name="Text Box 14"/>
            <p:cNvSpPr txBox="1">
              <a:spLocks noChangeArrowheads="1"/>
            </p:cNvSpPr>
            <p:nvPr/>
          </p:nvSpPr>
          <p:spPr bwMode="auto">
            <a:xfrm>
              <a:off x="457200" y="1473862"/>
              <a:ext cx="3430588" cy="738758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b="1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scope : </a:t>
              </a:r>
              <a:r>
                <a:rPr lang="en-US" sz="750" b="1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MD_Scope</a:t>
              </a:r>
              <a:endParaRPr lang="en-US" sz="750" b="1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numberOfDimensions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cellGeometry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transformationParameterAvailability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Boolean</a:t>
              </a:r>
            </a:p>
          </p:txBody>
        </p:sp>
        <p:sp>
          <p:nvSpPr>
            <p:cNvPr id="77" name="Rectangle 15"/>
            <p:cNvSpPr>
              <a:spLocks noChangeArrowheads="1"/>
            </p:cNvSpPr>
            <p:nvPr/>
          </p:nvSpPr>
          <p:spPr bwMode="auto">
            <a:xfrm>
              <a:off x="457200" y="2210756"/>
              <a:ext cx="3430588" cy="60333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60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90" name="Group 55"/>
          <p:cNvGrpSpPr>
            <a:grpSpLocks/>
          </p:cNvGrpSpPr>
          <p:nvPr/>
        </p:nvGrpSpPr>
        <p:grpSpPr bwMode="auto">
          <a:xfrm>
            <a:off x="4731070" y="3639036"/>
            <a:ext cx="2195513" cy="1033467"/>
            <a:chOff x="288" y="2583"/>
            <a:chExt cx="2010" cy="868"/>
          </a:xfrm>
        </p:grpSpPr>
        <p:sp>
          <p:nvSpPr>
            <p:cNvPr id="101" name="Text Box 32"/>
            <p:cNvSpPr txBox="1">
              <a:spLocks noChangeArrowheads="1"/>
            </p:cNvSpPr>
            <p:nvPr/>
          </p:nvSpPr>
          <p:spPr bwMode="auto">
            <a:xfrm>
              <a:off x="288" y="2583"/>
              <a:ext cx="2010" cy="271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75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&lt;&lt;DataType&gt;&gt;</a:t>
              </a:r>
            </a:p>
            <a:p>
              <a:pPr algn="ctr">
                <a:defRPr/>
              </a:pPr>
              <a:r>
                <a:rPr lang="en-US" sz="75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MD_Dimension</a:t>
              </a:r>
            </a:p>
          </p:txBody>
        </p:sp>
        <p:sp>
          <p:nvSpPr>
            <p:cNvPr id="107" name="Text Box 33"/>
            <p:cNvSpPr txBox="1">
              <a:spLocks noChangeArrowheads="1"/>
            </p:cNvSpPr>
            <p:nvPr/>
          </p:nvSpPr>
          <p:spPr bwMode="auto">
            <a:xfrm>
              <a:off x="288" y="2853"/>
              <a:ext cx="2010" cy="562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dimensionName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dimensionSize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resolution : Measure [0..1]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dimensionTitle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[0..1]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dimensionDescription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[ 0..1]</a:t>
              </a:r>
            </a:p>
          </p:txBody>
        </p:sp>
        <p:sp>
          <p:nvSpPr>
            <p:cNvPr id="108" name="Rectangle 34"/>
            <p:cNvSpPr>
              <a:spLocks noChangeArrowheads="1"/>
            </p:cNvSpPr>
            <p:nvPr/>
          </p:nvSpPr>
          <p:spPr bwMode="auto">
            <a:xfrm>
              <a:off x="288" y="3417"/>
              <a:ext cx="2010" cy="3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35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09" name="AutoShape 1050"/>
          <p:cNvSpPr>
            <a:spLocks noChangeArrowheads="1"/>
          </p:cNvSpPr>
          <p:nvPr/>
        </p:nvSpPr>
        <p:spPr bwMode="auto">
          <a:xfrm>
            <a:off x="5242552" y="1549935"/>
            <a:ext cx="77390" cy="140494"/>
          </a:xfrm>
          <a:prstGeom prst="diamond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10" name="AutoShape 29"/>
          <p:cNvCxnSpPr>
            <a:cxnSpLocks noChangeShapeType="1"/>
            <a:stCxn id="109" idx="2"/>
          </p:cNvCxnSpPr>
          <p:nvPr/>
        </p:nvCxnSpPr>
        <p:spPr bwMode="auto">
          <a:xfrm rot="16200000" flipH="1">
            <a:off x="4987388" y="1984288"/>
            <a:ext cx="712256" cy="124536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bg1">
                <a:lumMod val="75000"/>
              </a:schemeClr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1" name="AutoShape 1050"/>
          <p:cNvSpPr>
            <a:spLocks noChangeArrowheads="1"/>
          </p:cNvSpPr>
          <p:nvPr/>
        </p:nvSpPr>
        <p:spPr bwMode="auto">
          <a:xfrm>
            <a:off x="5203857" y="3192609"/>
            <a:ext cx="77390" cy="140494"/>
          </a:xfrm>
          <a:prstGeom prst="diamond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12" name="AutoShape 29"/>
          <p:cNvCxnSpPr>
            <a:cxnSpLocks noChangeShapeType="1"/>
            <a:stCxn id="111" idx="2"/>
          </p:cNvCxnSpPr>
          <p:nvPr/>
        </p:nvCxnSpPr>
        <p:spPr bwMode="auto">
          <a:xfrm rot="5400000">
            <a:off x="5089920" y="3484021"/>
            <a:ext cx="303551" cy="1714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bg1">
                <a:lumMod val="75000"/>
              </a:schemeClr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" name="Rectangle 11"/>
          <p:cNvSpPr/>
          <p:nvPr/>
        </p:nvSpPr>
        <p:spPr>
          <a:xfrm>
            <a:off x="5218865" y="3274671"/>
            <a:ext cx="1412660" cy="3231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+ </a:t>
            </a:r>
            <a:r>
              <a:rPr lang="en-US" sz="750" dirty="0" err="1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axisDimensionProperties</a:t>
            </a:r>
            <a:r>
              <a: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 [0..*]</a:t>
            </a:r>
          </a:p>
        </p:txBody>
      </p:sp>
      <p:grpSp>
        <p:nvGrpSpPr>
          <p:cNvPr id="114" name="Group 35"/>
          <p:cNvGrpSpPr>
            <a:grpSpLocks/>
          </p:cNvGrpSpPr>
          <p:nvPr/>
        </p:nvGrpSpPr>
        <p:grpSpPr bwMode="auto">
          <a:xfrm>
            <a:off x="4500328" y="4803544"/>
            <a:ext cx="1372695" cy="932259"/>
            <a:chOff x="4224" y="2503"/>
            <a:chExt cx="1248" cy="783"/>
          </a:xfrm>
        </p:grpSpPr>
        <p:sp>
          <p:nvSpPr>
            <p:cNvPr id="117" name="Text Box 36"/>
            <p:cNvSpPr txBox="1">
              <a:spLocks noChangeArrowheads="1"/>
            </p:cNvSpPr>
            <p:nvPr/>
          </p:nvSpPr>
          <p:spPr bwMode="auto">
            <a:xfrm>
              <a:off x="4224" y="2503"/>
              <a:ext cx="1248" cy="271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45720" rIns="45720"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18" name="Text Box 37"/>
            <p:cNvSpPr txBox="1">
              <a:spLocks noChangeArrowheads="1"/>
            </p:cNvSpPr>
            <p:nvPr/>
          </p:nvSpPr>
          <p:spPr bwMode="auto">
            <a:xfrm>
              <a:off x="4224" y="2775"/>
              <a:ext cx="1248" cy="465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row                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crossTrack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column          + 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line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vertical           + 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sample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track               + 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time</a:t>
              </a:r>
            </a:p>
          </p:txBody>
        </p:sp>
        <p:sp>
          <p:nvSpPr>
            <p:cNvPr id="120" name="Rectangle 38"/>
            <p:cNvSpPr>
              <a:spLocks noChangeArrowheads="1"/>
            </p:cNvSpPr>
            <p:nvPr/>
          </p:nvSpPr>
          <p:spPr bwMode="auto">
            <a:xfrm>
              <a:off x="4224" y="3239"/>
              <a:ext cx="1248" cy="47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35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21" name="Title 1"/>
          <p:cNvSpPr>
            <a:spLocks noGrp="1"/>
          </p:cNvSpPr>
          <p:nvPr>
            <p:ph type="title"/>
          </p:nvPr>
        </p:nvSpPr>
        <p:spPr>
          <a:xfrm>
            <a:off x="372799" y="318665"/>
            <a:ext cx="7166317" cy="513929"/>
          </a:xfrm>
        </p:spPr>
        <p:txBody>
          <a:bodyPr>
            <a:noAutofit/>
          </a:bodyPr>
          <a:lstStyle/>
          <a:p>
            <a:pPr algn="l"/>
            <a:r>
              <a:rPr lang="en-US" sz="3200" dirty="0" smtClean="0"/>
              <a:t>Variables, Groups</a:t>
            </a:r>
            <a:r>
              <a:rPr lang="en-US" sz="3200" smtClean="0"/>
              <a:t>, Dimensions</a:t>
            </a:r>
            <a:endParaRPr lang="en-US" sz="3200" dirty="0"/>
          </a:p>
        </p:txBody>
      </p:sp>
      <p:sp>
        <p:nvSpPr>
          <p:cNvPr id="88" name="Rectangle 1059"/>
          <p:cNvSpPr>
            <a:spLocks noChangeArrowheads="1"/>
          </p:cNvSpPr>
          <p:nvPr/>
        </p:nvSpPr>
        <p:spPr bwMode="auto">
          <a:xfrm>
            <a:off x="5390820" y="2069223"/>
            <a:ext cx="1240705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spatialRepresentationInfo</a:t>
            </a:r>
            <a:r>
              <a: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119" name="Group 35"/>
          <p:cNvGrpSpPr>
            <a:grpSpLocks/>
          </p:cNvGrpSpPr>
          <p:nvPr/>
        </p:nvGrpSpPr>
        <p:grpSpPr bwMode="auto">
          <a:xfrm>
            <a:off x="5985734" y="4802627"/>
            <a:ext cx="1059058" cy="690563"/>
            <a:chOff x="4221" y="2503"/>
            <a:chExt cx="1251" cy="435"/>
          </a:xfrm>
        </p:grpSpPr>
        <p:sp>
          <p:nvSpPr>
            <p:cNvPr id="122" name="Text Box 36"/>
            <p:cNvSpPr txBox="1">
              <a:spLocks noChangeArrowheads="1"/>
            </p:cNvSpPr>
            <p:nvPr/>
          </p:nvSpPr>
          <p:spPr bwMode="auto">
            <a:xfrm>
              <a:off x="4221" y="2503"/>
              <a:ext cx="1251" cy="20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 rIns="0"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>
                <a:defRPr/>
              </a:pPr>
              <a:r>
                <a:rPr lang="en-US" sz="750" dirty="0" err="1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3" name="Text Box 37"/>
            <p:cNvSpPr txBox="1">
              <a:spLocks noChangeArrowheads="1"/>
            </p:cNvSpPr>
            <p:nvPr/>
          </p:nvSpPr>
          <p:spPr bwMode="auto">
            <a:xfrm>
              <a:off x="4224" y="2705"/>
              <a:ext cx="1248" cy="20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point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        + voxel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area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          + stratum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4" name="Rectangle 38"/>
            <p:cNvSpPr>
              <a:spLocks noChangeArrowheads="1"/>
            </p:cNvSpPr>
            <p:nvPr/>
          </p:nvSpPr>
          <p:spPr bwMode="auto">
            <a:xfrm>
              <a:off x="4224" y="2909"/>
              <a:ext cx="1248" cy="29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75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125" name="Group 62"/>
          <p:cNvGrpSpPr>
            <a:grpSpLocks/>
          </p:cNvGrpSpPr>
          <p:nvPr/>
        </p:nvGrpSpPr>
        <p:grpSpPr bwMode="auto">
          <a:xfrm>
            <a:off x="2316997" y="5642844"/>
            <a:ext cx="1212873" cy="575071"/>
            <a:chOff x="975" y="2992"/>
            <a:chExt cx="1389" cy="483"/>
          </a:xfrm>
        </p:grpSpPr>
        <p:sp>
          <p:nvSpPr>
            <p:cNvPr id="126" name="Text Box 59"/>
            <p:cNvSpPr txBox="1">
              <a:spLocks noChangeArrowheads="1"/>
            </p:cNvSpPr>
            <p:nvPr/>
          </p:nvSpPr>
          <p:spPr bwMode="auto">
            <a:xfrm>
              <a:off x="976" y="2992"/>
              <a:ext cx="1388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MemberName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27" name="Text Box 60"/>
            <p:cNvSpPr txBox="1">
              <a:spLocks noChangeArrowheads="1"/>
            </p:cNvSpPr>
            <p:nvPr/>
          </p:nvSpPr>
          <p:spPr bwMode="auto">
            <a:xfrm>
              <a:off x="975" y="3165"/>
              <a:ext cx="1389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aName</a:t>
              </a:r>
              <a:r>
                <a:rPr lang="en-US" sz="750" dirty="0" smtClean="0"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typeName</a:t>
              </a:r>
              <a:r>
                <a:rPr lang="en-US" sz="750" dirty="0" smtClean="0"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aName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28" name="Rectangle 61"/>
            <p:cNvSpPr>
              <a:spLocks noChangeArrowheads="1"/>
            </p:cNvSpPr>
            <p:nvPr/>
          </p:nvSpPr>
          <p:spPr bwMode="auto">
            <a:xfrm>
              <a:off x="975" y="3435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cxnSp>
        <p:nvCxnSpPr>
          <p:cNvPr id="130" name="AutoShape 1093"/>
          <p:cNvCxnSpPr>
            <a:cxnSpLocks noChangeShapeType="1"/>
            <a:stCxn id="131" idx="2"/>
            <a:endCxn id="126" idx="1"/>
          </p:cNvCxnSpPr>
          <p:nvPr/>
        </p:nvCxnSpPr>
        <p:spPr bwMode="auto">
          <a:xfrm rot="16200000" flipH="1">
            <a:off x="1677182" y="5105739"/>
            <a:ext cx="158700" cy="1122678"/>
          </a:xfrm>
          <a:prstGeom prst="bentConnector2">
            <a:avLst/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1" name="AutoShape 1090"/>
          <p:cNvSpPr>
            <a:spLocks noChangeArrowheads="1"/>
          </p:cNvSpPr>
          <p:nvPr/>
        </p:nvSpPr>
        <p:spPr bwMode="auto">
          <a:xfrm>
            <a:off x="1166108" y="5479381"/>
            <a:ext cx="58170" cy="108347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88723" y="5722513"/>
            <a:ext cx="130837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800" dirty="0">
                <a:ea typeface="ＭＳ Ｐゴシック" charset="0"/>
                <a:cs typeface="Calibri"/>
              </a:rPr>
              <a:t>+ </a:t>
            </a:r>
            <a:r>
              <a:rPr lang="en-US" sz="800" dirty="0" err="1">
                <a:ea typeface="ＭＳ Ｐゴシック" charset="0"/>
                <a:cs typeface="Calibri"/>
              </a:rPr>
              <a:t>sequenceIdentifier</a:t>
            </a:r>
            <a:r>
              <a:rPr lang="en-US" sz="800" dirty="0">
                <a:ea typeface="ＭＳ Ｐゴシック" charset="0"/>
                <a:cs typeface="Calibri"/>
              </a:rPr>
              <a:t> </a:t>
            </a:r>
            <a:r>
              <a:rPr lang="en-US" sz="800" dirty="0" smtClean="0">
                <a:ea typeface="ＭＳ Ｐゴシック" charset="0"/>
                <a:cs typeface="Calibri"/>
              </a:rPr>
              <a:t>[</a:t>
            </a:r>
            <a:r>
              <a:rPr lang="en-US" sz="800" dirty="0">
                <a:ea typeface="ＭＳ Ｐゴシック" charset="0"/>
                <a:cs typeface="Calibri"/>
              </a:rPr>
              <a:t>0..1] </a:t>
            </a:r>
          </a:p>
        </p:txBody>
      </p:sp>
    </p:spTree>
    <p:extLst>
      <p:ext uri="{BB962C8B-B14F-4D97-AF65-F5344CB8AC3E}">
        <p14:creationId xmlns:p14="http://schemas.microsoft.com/office/powerpoint/2010/main" val="79801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6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8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8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8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86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38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86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53" grpId="0" animBg="1"/>
      <p:bldP spid="38978" grpId="0" animBg="1"/>
      <p:bldP spid="38984" grpId="0"/>
      <p:bldP spid="53" grpId="0" animBg="1"/>
      <p:bldP spid="59" grpId="0"/>
      <p:bldP spid="63" grpId="0" animBg="1"/>
      <p:bldP spid="72" grpId="0"/>
      <p:bldP spid="115" grpId="0" animBg="1"/>
      <p:bldP spid="131" grpId="0" animBg="1"/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389" y="300655"/>
            <a:ext cx="5819463" cy="5593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Variables and Process Steps (Lineage)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3871451" y="2181861"/>
            <a:ext cx="1401097" cy="140109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VARIABLE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47700" y="3477397"/>
            <a:ext cx="1655049" cy="818695"/>
            <a:chOff x="1257299" y="1384557"/>
            <a:chExt cx="4982634" cy="818695"/>
          </a:xfrm>
        </p:grpSpPr>
        <p:sp>
          <p:nvSpPr>
            <p:cNvPr id="5" name="Text Box 3"/>
            <p:cNvSpPr txBox="1">
              <a:spLocks noChangeArrowheads="1"/>
            </p:cNvSpPr>
            <p:nvPr/>
          </p:nvSpPr>
          <p:spPr bwMode="auto">
            <a:xfrm>
              <a:off x="1258883" y="1384557"/>
              <a:ext cx="4981050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LI_ProcessStep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1258883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latin typeface="Calibri" charset="0"/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1257299" y="2031002"/>
              <a:ext cx="4978400" cy="1722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376852" y="1559345"/>
            <a:ext cx="2068649" cy="808517"/>
            <a:chOff x="1258884" y="1384557"/>
            <a:chExt cx="4981049" cy="808517"/>
          </a:xfrm>
        </p:grpSpPr>
        <p:sp>
          <p:nvSpPr>
            <p:cNvPr id="9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</a:rPr>
                <a:t>DQ_DataQuality</a:t>
              </a:r>
              <a:endParaRPr lang="en-US" sz="1600" i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10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1258885" y="2032008"/>
              <a:ext cx="4976818" cy="161066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47700" y="1559345"/>
            <a:ext cx="2407478" cy="808517"/>
            <a:chOff x="1252682" y="1384557"/>
            <a:chExt cx="4987251" cy="808517"/>
          </a:xfrm>
        </p:grpSpPr>
        <p:sp>
          <p:nvSpPr>
            <p:cNvPr id="13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MD_SpatialRepresentation</a:t>
              </a:r>
              <a:endParaRPr lang="en-US" sz="1600" i="1" dirty="0">
                <a:solidFill>
                  <a:schemeClr val="bg1">
                    <a:lumMod val="65000"/>
                  </a:schemeClr>
                </a:solidFill>
                <a:latin typeface="Calibri" charset="0"/>
              </a:endParaRPr>
            </a:p>
          </p:txBody>
        </p:sp>
        <p:sp>
          <p:nvSpPr>
            <p:cNvPr id="14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81049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1252682" y="2032007"/>
              <a:ext cx="4987251" cy="16106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65000"/>
                  </a:schemeClr>
                </a:solidFill>
                <a:cs typeface="+mn-cs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66079" y="3479717"/>
            <a:ext cx="2407478" cy="771017"/>
            <a:chOff x="1252682" y="1384557"/>
            <a:chExt cx="4987251" cy="771017"/>
          </a:xfrm>
        </p:grpSpPr>
        <p:sp>
          <p:nvSpPr>
            <p:cNvPr id="17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Calibri"/>
                </a:rPr>
                <a:t>MI_AcquisitionInformation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ＭＳ Ｐゴシック" charset="0"/>
                <a:cs typeface="Calibri"/>
              </a:endParaRPr>
            </a:p>
          </p:txBody>
        </p:sp>
        <p:sp>
          <p:nvSpPr>
            <p:cNvPr id="18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1252682" y="2032008"/>
              <a:ext cx="4978402" cy="123566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893801" y="4889581"/>
            <a:ext cx="2664747" cy="818695"/>
            <a:chOff x="1257300" y="1384557"/>
            <a:chExt cx="5880100" cy="818695"/>
          </a:xfrm>
        </p:grpSpPr>
        <p:sp>
          <p:nvSpPr>
            <p:cNvPr id="21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5878516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</a:rPr>
                <a:t>MD_MaintenanceInformation</a:t>
              </a:r>
              <a:endParaRPr lang="en-US" sz="1600" i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2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5878516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257300" y="2031002"/>
              <a:ext cx="5880100" cy="172250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521973" y="4889581"/>
            <a:ext cx="1868768" cy="817866"/>
            <a:chOff x="1257300" y="1384557"/>
            <a:chExt cx="4982633" cy="817866"/>
          </a:xfrm>
        </p:grpSpPr>
        <p:sp>
          <p:nvSpPr>
            <p:cNvPr id="25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</a:rPr>
                <a:t>MD_Constraints</a:t>
              </a:r>
              <a:endParaRPr lang="en-US" sz="1600" i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1257300" y="2030173"/>
              <a:ext cx="4978401" cy="172250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cxnSp>
        <p:nvCxnSpPr>
          <p:cNvPr id="28" name="Elbow Connector 27"/>
          <p:cNvCxnSpPr>
            <a:stCxn id="14" idx="3"/>
            <a:endCxn id="3" idx="1"/>
          </p:cNvCxnSpPr>
          <p:nvPr/>
        </p:nvCxnSpPr>
        <p:spPr bwMode="auto">
          <a:xfrm>
            <a:off x="3055178" y="2051902"/>
            <a:ext cx="1021459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2" name="Elbow Connector 31"/>
          <p:cNvCxnSpPr>
            <a:stCxn id="5" idx="0"/>
            <a:endCxn id="3" idx="2"/>
          </p:cNvCxnSpPr>
          <p:nvPr/>
        </p:nvCxnSpPr>
        <p:spPr bwMode="auto">
          <a:xfrm rot="5400000" flipH="1" flipV="1">
            <a:off x="2375976" y="1981923"/>
            <a:ext cx="594987" cy="2395963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Elbow Connector 34"/>
          <p:cNvCxnSpPr>
            <a:stCxn id="17" idx="0"/>
            <a:endCxn id="3" idx="6"/>
          </p:cNvCxnSpPr>
          <p:nvPr/>
        </p:nvCxnSpPr>
        <p:spPr bwMode="auto">
          <a:xfrm rot="16200000" flipV="1">
            <a:off x="5973279" y="2181680"/>
            <a:ext cx="597307" cy="1998768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Elbow Connector 37"/>
          <p:cNvCxnSpPr>
            <a:stCxn id="10" idx="1"/>
            <a:endCxn id="3" idx="7"/>
          </p:cNvCxnSpPr>
          <p:nvPr/>
        </p:nvCxnSpPr>
        <p:spPr bwMode="auto">
          <a:xfrm rot="10800000" flipV="1">
            <a:off x="5067362" y="2051901"/>
            <a:ext cx="1309490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Elbow Connector 42"/>
          <p:cNvCxnSpPr>
            <a:stCxn id="21" idx="0"/>
            <a:endCxn id="3" idx="5"/>
          </p:cNvCxnSpPr>
          <p:nvPr/>
        </p:nvCxnSpPr>
        <p:spPr bwMode="auto">
          <a:xfrm rot="16200000" flipV="1">
            <a:off x="4891044" y="3554091"/>
            <a:ext cx="1511809" cy="1159172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Elbow Connector 45"/>
          <p:cNvCxnSpPr>
            <a:stCxn id="25" idx="0"/>
            <a:endCxn id="3" idx="3"/>
          </p:cNvCxnSpPr>
          <p:nvPr/>
        </p:nvCxnSpPr>
        <p:spPr bwMode="auto">
          <a:xfrm rot="5400000" flipH="1" flipV="1">
            <a:off x="3010741" y="3823686"/>
            <a:ext cx="1511809" cy="619983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7907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447" y="351828"/>
            <a:ext cx="8087096" cy="42006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/>
              <a:t>Measurement, Reporting, and other Processes</a:t>
            </a:r>
            <a:endParaRPr lang="en-US" sz="32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875"/>
                    </a14:imgEffect>
                    <a14:imgEffect>
                      <a14:saturation sat="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812" y="1211283"/>
            <a:ext cx="5082568" cy="536418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994707" y="4694890"/>
            <a:ext cx="9961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Acquisition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047113" y="5763619"/>
            <a:ext cx="13459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Planning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48241" y="3754876"/>
            <a:ext cx="805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Cleaning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592172" y="2560063"/>
            <a:ext cx="11331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Transformation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990903" y="1727919"/>
            <a:ext cx="900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Packaging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758582" y="1207444"/>
            <a:ext cx="667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Use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969391" y="4483513"/>
            <a:ext cx="606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Reuse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807889" y="2560064"/>
            <a:ext cx="10500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Distribution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047113" y="1231039"/>
            <a:ext cx="1609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Processing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95934" y="3680609"/>
            <a:ext cx="760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Analysis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996944" y="5199947"/>
            <a:ext cx="11047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Repurposing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82941" y="5763619"/>
            <a:ext cx="12622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Archival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247809" y="1746048"/>
            <a:ext cx="892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/>
              <a:t>Product Generation</a:t>
            </a:r>
            <a:endParaRPr lang="en-US" sz="1200" dirty="0" smtClean="0"/>
          </a:p>
        </p:txBody>
      </p:sp>
      <p:sp>
        <p:nvSpPr>
          <p:cNvPr id="32" name="Oval 31"/>
          <p:cNvSpPr/>
          <p:nvPr/>
        </p:nvSpPr>
        <p:spPr>
          <a:xfrm>
            <a:off x="4968176" y="2925883"/>
            <a:ext cx="1475839" cy="1421512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Life Cycle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65120" y="2096465"/>
            <a:ext cx="2293029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What was done?</a:t>
            </a:r>
          </a:p>
          <a:p>
            <a:r>
              <a:rPr lang="en-US" sz="1200" dirty="0" smtClean="0"/>
              <a:t>What was it done to?</a:t>
            </a:r>
          </a:p>
          <a:p>
            <a:r>
              <a:rPr lang="en-US" sz="1200" dirty="0" smtClean="0"/>
              <a:t>Why was it done?</a:t>
            </a:r>
          </a:p>
          <a:p>
            <a:r>
              <a:rPr lang="en-US" sz="1200" dirty="0" smtClean="0"/>
              <a:t>When was it done?</a:t>
            </a:r>
          </a:p>
          <a:p>
            <a:r>
              <a:rPr lang="en-US" sz="1200" dirty="0" smtClean="0"/>
              <a:t>Who did it?</a:t>
            </a:r>
          </a:p>
          <a:p>
            <a:r>
              <a:rPr lang="en-US" sz="1200" dirty="0" smtClean="0"/>
              <a:t>What software was used?</a:t>
            </a:r>
          </a:p>
          <a:p>
            <a:r>
              <a:rPr lang="en-US" sz="1200" dirty="0" smtClean="0"/>
              <a:t>What version?</a:t>
            </a:r>
          </a:p>
          <a:p>
            <a:r>
              <a:rPr lang="en-US" sz="1200" dirty="0" smtClean="0"/>
              <a:t>Are there reports?</a:t>
            </a:r>
          </a:p>
          <a:p>
            <a:r>
              <a:rPr lang="en-US" sz="1200" dirty="0"/>
              <a:t>Is there other documentation</a:t>
            </a:r>
            <a:r>
              <a:rPr lang="en-US" sz="1200" dirty="0" smtClean="0"/>
              <a:t>?</a:t>
            </a:r>
            <a:endParaRPr lang="en-US" sz="1200" dirty="0"/>
          </a:p>
        </p:txBody>
      </p:sp>
      <p:cxnSp>
        <p:nvCxnSpPr>
          <p:cNvPr id="47" name="Elbow Connector 46"/>
          <p:cNvCxnSpPr>
            <a:stCxn id="19" idx="1"/>
            <a:endCxn id="46" idx="2"/>
          </p:cNvCxnSpPr>
          <p:nvPr/>
        </p:nvCxnSpPr>
        <p:spPr>
          <a:xfrm rot="10800000">
            <a:off x="1611635" y="3850792"/>
            <a:ext cx="2383072" cy="982599"/>
          </a:xfrm>
          <a:prstGeom prst="bentConnector2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21" idx="1"/>
            <a:endCxn id="46" idx="3"/>
          </p:cNvCxnSpPr>
          <p:nvPr/>
        </p:nvCxnSpPr>
        <p:spPr>
          <a:xfrm rot="10800000">
            <a:off x="2758149" y="2973628"/>
            <a:ext cx="790092" cy="919748"/>
          </a:xfrm>
          <a:prstGeom prst="bentConnector3">
            <a:avLst>
              <a:gd name="adj1" fmla="val 62024"/>
            </a:avLst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22" idx="1"/>
            <a:endCxn id="46" idx="3"/>
          </p:cNvCxnSpPr>
          <p:nvPr/>
        </p:nvCxnSpPr>
        <p:spPr>
          <a:xfrm rot="10800000" flipV="1">
            <a:off x="2758150" y="2698562"/>
            <a:ext cx="834023" cy="275065"/>
          </a:xfrm>
          <a:prstGeom prst="bentConnector3">
            <a:avLst>
              <a:gd name="adj1" fmla="val 64239"/>
            </a:avLst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058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4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447" y="351828"/>
            <a:ext cx="8087096" cy="42006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/>
              <a:t>Measurement, Reporting, and other Processes</a:t>
            </a:r>
            <a:endParaRPr lang="en-US" sz="3200" dirty="0"/>
          </a:p>
        </p:txBody>
      </p:sp>
      <p:grpSp>
        <p:nvGrpSpPr>
          <p:cNvPr id="34" name="Group 13"/>
          <p:cNvGrpSpPr>
            <a:grpSpLocks/>
          </p:cNvGrpSpPr>
          <p:nvPr/>
        </p:nvGrpSpPr>
        <p:grpSpPr bwMode="auto">
          <a:xfrm>
            <a:off x="2460807" y="936984"/>
            <a:ext cx="4239490" cy="1214443"/>
            <a:chOff x="1937" y="706"/>
            <a:chExt cx="1477" cy="1020"/>
          </a:xfrm>
        </p:grpSpPr>
        <p:sp>
          <p:nvSpPr>
            <p:cNvPr id="35" name="Text Box 14"/>
            <p:cNvSpPr txBox="1">
              <a:spLocks noChangeArrowheads="1"/>
            </p:cNvSpPr>
            <p:nvPr/>
          </p:nvSpPr>
          <p:spPr bwMode="auto">
            <a:xfrm>
              <a:off x="1937" y="706"/>
              <a:ext cx="1477" cy="2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Lineage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6" name="Text Box 15"/>
            <p:cNvSpPr txBox="1">
              <a:spLocks noChangeArrowheads="1"/>
            </p:cNvSpPr>
            <p:nvPr/>
          </p:nvSpPr>
          <p:spPr bwMode="auto">
            <a:xfrm>
              <a:off x="1937" y="992"/>
              <a:ext cx="1477" cy="69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 smtClean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all I have is a statement </a:t>
              </a:r>
              <a:r>
                <a:rPr lang="mr-IN" sz="1600" dirty="0" smtClean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–</a:t>
              </a:r>
              <a:r>
                <a:rPr lang="en-US" sz="1600" dirty="0" smtClean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 no details</a:t>
              </a:r>
            </a:p>
            <a:p>
              <a:pPr>
                <a:defRPr/>
              </a:pPr>
              <a:r>
                <a:rPr lang="en-US" sz="1600" dirty="0" smtClean="0"/>
                <a:t>what part of the dataset does this pertain to?</a:t>
              </a:r>
              <a:endParaRPr lang="en-US" sz="16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where is more documentation?</a:t>
              </a:r>
              <a:endParaRPr lang="en-US" sz="16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7" name="Rectangle 16"/>
            <p:cNvSpPr>
              <a:spLocks noChangeArrowheads="1"/>
            </p:cNvSpPr>
            <p:nvPr/>
          </p:nvSpPr>
          <p:spPr bwMode="auto">
            <a:xfrm>
              <a:off x="1937" y="1686"/>
              <a:ext cx="1477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grpSp>
        <p:nvGrpSpPr>
          <p:cNvPr id="38" name="Group 21"/>
          <p:cNvGrpSpPr>
            <a:grpSpLocks/>
          </p:cNvGrpSpPr>
          <p:nvPr/>
        </p:nvGrpSpPr>
        <p:grpSpPr bwMode="auto">
          <a:xfrm>
            <a:off x="2733222" y="2442312"/>
            <a:ext cx="3682066" cy="1465654"/>
            <a:chOff x="3251" y="2976"/>
            <a:chExt cx="1625" cy="1231"/>
          </a:xfrm>
        </p:grpSpPr>
        <p:sp>
          <p:nvSpPr>
            <p:cNvPr id="39" name="Text Box 22"/>
            <p:cNvSpPr txBox="1">
              <a:spLocks noChangeArrowheads="1"/>
            </p:cNvSpPr>
            <p:nvPr/>
          </p:nvSpPr>
          <p:spPr bwMode="auto">
            <a:xfrm>
              <a:off x="3251" y="2976"/>
              <a:ext cx="1625" cy="2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Process Step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0" name="Text Box 23"/>
            <p:cNvSpPr txBox="1">
              <a:spLocks noChangeArrowheads="1"/>
            </p:cNvSpPr>
            <p:nvPr/>
          </p:nvSpPr>
          <p:spPr bwMode="auto">
            <a:xfrm>
              <a:off x="3251" y="3262"/>
              <a:ext cx="1625" cy="90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 smtClean="0"/>
                <a:t>what </a:t>
              </a:r>
              <a:r>
                <a:rPr lang="en-US" sz="1600" dirty="0"/>
                <a:t>was </a:t>
              </a:r>
              <a:r>
                <a:rPr lang="en-US" sz="1600" dirty="0" smtClean="0"/>
                <a:t>done?</a:t>
              </a:r>
            </a:p>
            <a:p>
              <a:pPr>
                <a:defRPr/>
              </a:pPr>
              <a:r>
                <a:rPr lang="en-US" sz="1600" dirty="0" smtClean="0"/>
                <a:t>why </a:t>
              </a:r>
              <a:r>
                <a:rPr lang="en-US" sz="1600" dirty="0"/>
                <a:t>was it </a:t>
              </a:r>
              <a:r>
                <a:rPr lang="en-US" sz="1600" dirty="0" smtClean="0"/>
                <a:t>done</a:t>
              </a: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?</a:t>
              </a:r>
            </a:p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when </a:t>
              </a:r>
              <a:r>
                <a:rPr lang="en-US" sz="1600" dirty="0"/>
                <a:t>was it </a:t>
              </a:r>
              <a:r>
                <a:rPr lang="en-US" sz="1600" dirty="0" smtClean="0"/>
                <a:t>done</a:t>
              </a: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who did it?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1" name="Rectangle 24"/>
            <p:cNvSpPr>
              <a:spLocks noChangeArrowheads="1"/>
            </p:cNvSpPr>
            <p:nvPr/>
          </p:nvSpPr>
          <p:spPr bwMode="auto">
            <a:xfrm>
              <a:off x="3251" y="4167"/>
              <a:ext cx="1625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sp>
        <p:nvSpPr>
          <p:cNvPr id="42" name="AutoShape 28"/>
          <p:cNvSpPr>
            <a:spLocks noChangeArrowheads="1"/>
          </p:cNvSpPr>
          <p:nvPr/>
        </p:nvSpPr>
        <p:spPr bwMode="auto">
          <a:xfrm rot="21600000">
            <a:off x="4534682" y="2162258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600">
              <a:ea typeface="ＭＳ Ｐゴシック" charset="0"/>
            </a:endParaRPr>
          </a:p>
        </p:txBody>
      </p:sp>
      <p:cxnSp>
        <p:nvCxnSpPr>
          <p:cNvPr id="43" name="AutoShape 29"/>
          <p:cNvCxnSpPr>
            <a:cxnSpLocks noChangeShapeType="1"/>
            <a:stCxn id="42" idx="2"/>
            <a:endCxn id="39" idx="0"/>
          </p:cNvCxnSpPr>
          <p:nvPr/>
        </p:nvCxnSpPr>
        <p:spPr bwMode="auto">
          <a:xfrm rot="16200000" flipH="1">
            <a:off x="4504036" y="2372093"/>
            <a:ext cx="139560" cy="878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5" name="Group 62"/>
          <p:cNvGrpSpPr>
            <a:grpSpLocks/>
          </p:cNvGrpSpPr>
          <p:nvPr/>
        </p:nvGrpSpPr>
        <p:grpSpPr bwMode="auto">
          <a:xfrm>
            <a:off x="5314208" y="4307048"/>
            <a:ext cx="3479470" cy="1220392"/>
            <a:chOff x="982" y="2871"/>
            <a:chExt cx="1389" cy="1025"/>
          </a:xfrm>
        </p:grpSpPr>
        <p:sp>
          <p:nvSpPr>
            <p:cNvPr id="48" name="Text Box 59"/>
            <p:cNvSpPr txBox="1">
              <a:spLocks noChangeArrowheads="1"/>
            </p:cNvSpPr>
            <p:nvPr/>
          </p:nvSpPr>
          <p:spPr bwMode="auto">
            <a:xfrm>
              <a:off x="982" y="2871"/>
              <a:ext cx="1389" cy="2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Process Step Report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9" name="Text Box 60"/>
            <p:cNvSpPr txBox="1">
              <a:spLocks noChangeArrowheads="1"/>
            </p:cNvSpPr>
            <p:nvPr/>
          </p:nvSpPr>
          <p:spPr bwMode="auto">
            <a:xfrm>
              <a:off x="982" y="3158"/>
              <a:ext cx="1389" cy="69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what is the name of the report?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what is in it?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what is the file format?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1" name="Rectangle 61"/>
            <p:cNvSpPr>
              <a:spLocks noChangeArrowheads="1"/>
            </p:cNvSpPr>
            <p:nvPr/>
          </p:nvSpPr>
          <p:spPr bwMode="auto">
            <a:xfrm>
              <a:off x="982" y="3856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sp>
        <p:nvSpPr>
          <p:cNvPr id="52" name="AutoShape 63"/>
          <p:cNvSpPr>
            <a:spLocks noChangeArrowheads="1"/>
          </p:cNvSpPr>
          <p:nvPr/>
        </p:nvSpPr>
        <p:spPr bwMode="auto">
          <a:xfrm>
            <a:off x="4532493" y="3911650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600">
              <a:ea typeface="ＭＳ Ｐゴシック" charset="0"/>
            </a:endParaRPr>
          </a:p>
        </p:txBody>
      </p:sp>
      <p:cxnSp>
        <p:nvCxnSpPr>
          <p:cNvPr id="54" name="AutoShape 64"/>
          <p:cNvCxnSpPr>
            <a:cxnSpLocks noChangeShapeType="1"/>
            <a:stCxn id="52" idx="2"/>
            <a:endCxn id="48" idx="0"/>
          </p:cNvCxnSpPr>
          <p:nvPr/>
        </p:nvCxnSpPr>
        <p:spPr bwMode="auto">
          <a:xfrm rot="16200000" flipH="1">
            <a:off x="5685113" y="2938218"/>
            <a:ext cx="254904" cy="2482755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57" name="Group 57"/>
          <p:cNvGrpSpPr>
            <a:grpSpLocks/>
          </p:cNvGrpSpPr>
          <p:nvPr/>
        </p:nvGrpSpPr>
        <p:grpSpPr bwMode="auto">
          <a:xfrm>
            <a:off x="457200" y="4304825"/>
            <a:ext cx="4685660" cy="1724027"/>
            <a:chOff x="3465" y="2486"/>
            <a:chExt cx="1764" cy="1086"/>
          </a:xfrm>
        </p:grpSpPr>
        <p:sp>
          <p:nvSpPr>
            <p:cNvPr id="58" name="Text Box 41"/>
            <p:cNvSpPr txBox="1">
              <a:spLocks noChangeArrowheads="1"/>
            </p:cNvSpPr>
            <p:nvPr/>
          </p:nvSpPr>
          <p:spPr bwMode="auto">
            <a:xfrm>
              <a:off x="3465" y="2486"/>
              <a:ext cx="1764" cy="2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Processing Details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9" name="Text Box 42"/>
            <p:cNvSpPr txBox="1">
              <a:spLocks noChangeArrowheads="1"/>
            </p:cNvSpPr>
            <p:nvPr/>
          </p:nvSpPr>
          <p:spPr bwMode="auto">
            <a:xfrm>
              <a:off x="3465" y="2698"/>
              <a:ext cx="1764" cy="8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what is the identifier for the processing?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where is information about the software?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what procedure was used?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is there other documentation?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what parameters were used?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0" name="Rectangle 43"/>
            <p:cNvSpPr>
              <a:spLocks noChangeArrowheads="1"/>
            </p:cNvSpPr>
            <p:nvPr/>
          </p:nvSpPr>
          <p:spPr bwMode="auto">
            <a:xfrm>
              <a:off x="3465" y="3532"/>
              <a:ext cx="1764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cxnSp>
        <p:nvCxnSpPr>
          <p:cNvPr id="62" name="AutoShape 64"/>
          <p:cNvCxnSpPr>
            <a:cxnSpLocks noChangeShapeType="1"/>
            <a:stCxn id="52" idx="2"/>
            <a:endCxn id="58" idx="0"/>
          </p:cNvCxnSpPr>
          <p:nvPr/>
        </p:nvCxnSpPr>
        <p:spPr bwMode="auto">
          <a:xfrm rot="5400000">
            <a:off x="3559269" y="3292905"/>
            <a:ext cx="252681" cy="1771158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46513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5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447" y="351828"/>
            <a:ext cx="8087096" cy="42006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/>
              <a:t>Measurement, Reporting, and other Processes</a:t>
            </a:r>
            <a:endParaRPr lang="en-US" sz="3200" dirty="0"/>
          </a:p>
        </p:txBody>
      </p:sp>
      <p:grpSp>
        <p:nvGrpSpPr>
          <p:cNvPr id="34" name="Group 13"/>
          <p:cNvGrpSpPr>
            <a:grpSpLocks/>
          </p:cNvGrpSpPr>
          <p:nvPr/>
        </p:nvGrpSpPr>
        <p:grpSpPr bwMode="auto">
          <a:xfrm>
            <a:off x="2460807" y="936984"/>
            <a:ext cx="4239490" cy="1214443"/>
            <a:chOff x="1937" y="706"/>
            <a:chExt cx="1477" cy="1020"/>
          </a:xfrm>
        </p:grpSpPr>
        <p:sp>
          <p:nvSpPr>
            <p:cNvPr id="35" name="Text Box 14"/>
            <p:cNvSpPr txBox="1">
              <a:spLocks noChangeArrowheads="1"/>
            </p:cNvSpPr>
            <p:nvPr/>
          </p:nvSpPr>
          <p:spPr bwMode="auto">
            <a:xfrm>
              <a:off x="1937" y="706"/>
              <a:ext cx="1477" cy="2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Lineage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6" name="Text Box 15"/>
            <p:cNvSpPr txBox="1">
              <a:spLocks noChangeArrowheads="1"/>
            </p:cNvSpPr>
            <p:nvPr/>
          </p:nvSpPr>
          <p:spPr bwMode="auto">
            <a:xfrm>
              <a:off x="1937" y="992"/>
              <a:ext cx="1477" cy="69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all I have is a statement</a:t>
              </a:r>
            </a:p>
            <a:p>
              <a:pPr>
                <a:defRPr/>
              </a:pPr>
              <a:r>
                <a:rPr lang="en-US" sz="1600" dirty="0" smtClean="0"/>
                <a:t>what </a:t>
              </a:r>
              <a:r>
                <a:rPr lang="en-US" sz="1600" dirty="0"/>
                <a:t>was it done </a:t>
              </a:r>
              <a:r>
                <a:rPr lang="en-US" sz="1600" dirty="0" smtClean="0"/>
                <a:t>to? </a:t>
              </a:r>
              <a:r>
                <a:rPr lang="en-US" sz="1600" i="1" dirty="0" err="1" smtClean="0"/>
                <a:t>attribute:variableName</a:t>
              </a:r>
              <a:endParaRPr lang="en-US" sz="1600" i="1" dirty="0"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where is documentation?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7" name="Rectangle 16"/>
            <p:cNvSpPr>
              <a:spLocks noChangeArrowheads="1"/>
            </p:cNvSpPr>
            <p:nvPr/>
          </p:nvSpPr>
          <p:spPr bwMode="auto">
            <a:xfrm>
              <a:off x="1937" y="1686"/>
              <a:ext cx="1477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grpSp>
        <p:nvGrpSpPr>
          <p:cNvPr id="38" name="Group 21"/>
          <p:cNvGrpSpPr>
            <a:grpSpLocks/>
          </p:cNvGrpSpPr>
          <p:nvPr/>
        </p:nvGrpSpPr>
        <p:grpSpPr bwMode="auto">
          <a:xfrm>
            <a:off x="2733222" y="2442311"/>
            <a:ext cx="3682066" cy="1465654"/>
            <a:chOff x="3251" y="2976"/>
            <a:chExt cx="1625" cy="1231"/>
          </a:xfrm>
        </p:grpSpPr>
        <p:sp>
          <p:nvSpPr>
            <p:cNvPr id="39" name="Text Box 22"/>
            <p:cNvSpPr txBox="1">
              <a:spLocks noChangeArrowheads="1"/>
            </p:cNvSpPr>
            <p:nvPr/>
          </p:nvSpPr>
          <p:spPr bwMode="auto">
            <a:xfrm>
              <a:off x="3251" y="2976"/>
              <a:ext cx="1625" cy="2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Process Step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0" name="Text Box 23"/>
            <p:cNvSpPr txBox="1">
              <a:spLocks noChangeArrowheads="1"/>
            </p:cNvSpPr>
            <p:nvPr/>
          </p:nvSpPr>
          <p:spPr bwMode="auto">
            <a:xfrm>
              <a:off x="3251" y="3262"/>
              <a:ext cx="1625" cy="90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 smtClean="0"/>
                <a:t>what </a:t>
              </a:r>
              <a:r>
                <a:rPr lang="en-US" sz="1600" dirty="0"/>
                <a:t>was </a:t>
              </a:r>
              <a:r>
                <a:rPr lang="en-US" sz="1600" dirty="0" smtClean="0"/>
                <a:t>done?</a:t>
              </a: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</a:rPr>
                <a:t> </a:t>
              </a:r>
              <a:r>
                <a:rPr lang="en-US" sz="1600" i="1" dirty="0" smtClean="0"/>
                <a:t>measurement / reporting</a:t>
              </a:r>
              <a:endParaRPr lang="en-US" sz="1600" i="1" dirty="0" smtClean="0">
                <a:solidFill>
                  <a:schemeClr val="bg1">
                    <a:lumMod val="75000"/>
                  </a:schemeClr>
                </a:solidFill>
              </a:endParaRPr>
            </a:p>
            <a:p>
              <a:pPr>
                <a:defRPr/>
              </a:pP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</a:rPr>
                <a:t>why </a:t>
              </a:r>
              <a:r>
                <a:rPr lang="en-US" sz="1600" dirty="0">
                  <a:solidFill>
                    <a:schemeClr val="bg1">
                      <a:lumMod val="75000"/>
                    </a:schemeClr>
                  </a:solidFill>
                </a:rPr>
                <a:t>was it </a:t>
              </a: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</a:rPr>
                <a:t>done</a:t>
              </a: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ＭＳ Ｐゴシック" charset="0"/>
                </a:rPr>
                <a:t>?</a:t>
              </a:r>
            </a:p>
            <a:p>
              <a:pPr>
                <a:defRPr/>
              </a:pP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ＭＳ Ｐゴシック" charset="0"/>
                </a:rPr>
                <a:t>when </a:t>
              </a:r>
              <a:r>
                <a:rPr lang="en-US" sz="1600" dirty="0">
                  <a:solidFill>
                    <a:schemeClr val="bg1">
                      <a:lumMod val="75000"/>
                    </a:schemeClr>
                  </a:solidFill>
                </a:rPr>
                <a:t>was it </a:t>
              </a: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</a:rPr>
                <a:t>done</a:t>
              </a: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ＭＳ Ｐゴシック" charset="0"/>
                </a:rPr>
                <a:t>?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ＭＳ Ｐゴシック" charset="0"/>
                </a:rPr>
                <a:t>who did it?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1" name="Rectangle 24"/>
            <p:cNvSpPr>
              <a:spLocks noChangeArrowheads="1"/>
            </p:cNvSpPr>
            <p:nvPr/>
          </p:nvSpPr>
          <p:spPr bwMode="auto">
            <a:xfrm>
              <a:off x="3251" y="4167"/>
              <a:ext cx="1625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sp>
        <p:nvSpPr>
          <p:cNvPr id="42" name="AutoShape 28"/>
          <p:cNvSpPr>
            <a:spLocks noChangeArrowheads="1"/>
          </p:cNvSpPr>
          <p:nvPr/>
        </p:nvSpPr>
        <p:spPr bwMode="auto">
          <a:xfrm rot="21600000">
            <a:off x="4534682" y="2162258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600">
              <a:ea typeface="ＭＳ Ｐゴシック" charset="0"/>
            </a:endParaRPr>
          </a:p>
        </p:txBody>
      </p:sp>
      <p:cxnSp>
        <p:nvCxnSpPr>
          <p:cNvPr id="43" name="AutoShape 29"/>
          <p:cNvCxnSpPr>
            <a:cxnSpLocks noChangeShapeType="1"/>
            <a:stCxn id="42" idx="2"/>
            <a:endCxn id="39" idx="0"/>
          </p:cNvCxnSpPr>
          <p:nvPr/>
        </p:nvCxnSpPr>
        <p:spPr bwMode="auto">
          <a:xfrm rot="16200000" flipH="1">
            <a:off x="4504037" y="2372092"/>
            <a:ext cx="139559" cy="878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5" name="Group 62"/>
          <p:cNvGrpSpPr>
            <a:grpSpLocks/>
          </p:cNvGrpSpPr>
          <p:nvPr/>
        </p:nvGrpSpPr>
        <p:grpSpPr bwMode="auto">
          <a:xfrm>
            <a:off x="5314208" y="4299676"/>
            <a:ext cx="3479470" cy="1220392"/>
            <a:chOff x="982" y="2871"/>
            <a:chExt cx="1389" cy="1025"/>
          </a:xfrm>
        </p:grpSpPr>
        <p:sp>
          <p:nvSpPr>
            <p:cNvPr id="48" name="Text Box 59"/>
            <p:cNvSpPr txBox="1">
              <a:spLocks noChangeArrowheads="1"/>
            </p:cNvSpPr>
            <p:nvPr/>
          </p:nvSpPr>
          <p:spPr bwMode="auto">
            <a:xfrm>
              <a:off x="982" y="2871"/>
              <a:ext cx="1389" cy="2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Process Step Report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9" name="Text Box 60"/>
            <p:cNvSpPr txBox="1">
              <a:spLocks noChangeArrowheads="1"/>
            </p:cNvSpPr>
            <p:nvPr/>
          </p:nvSpPr>
          <p:spPr bwMode="auto">
            <a:xfrm>
              <a:off x="982" y="3158"/>
              <a:ext cx="1389" cy="69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what is the name of the report?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what is in it?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ＭＳ Ｐゴシック" charset="0"/>
                </a:rPr>
                <a:t>what is the file format?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1" name="Rectangle 61"/>
            <p:cNvSpPr>
              <a:spLocks noChangeArrowheads="1"/>
            </p:cNvSpPr>
            <p:nvPr/>
          </p:nvSpPr>
          <p:spPr bwMode="auto">
            <a:xfrm>
              <a:off x="982" y="3856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sp>
        <p:nvSpPr>
          <p:cNvPr id="52" name="AutoShape 63"/>
          <p:cNvSpPr>
            <a:spLocks noChangeArrowheads="1"/>
          </p:cNvSpPr>
          <p:nvPr/>
        </p:nvSpPr>
        <p:spPr bwMode="auto">
          <a:xfrm>
            <a:off x="4532493" y="3911648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600">
              <a:ea typeface="ＭＳ Ｐゴシック" charset="0"/>
            </a:endParaRPr>
          </a:p>
        </p:txBody>
      </p:sp>
      <p:cxnSp>
        <p:nvCxnSpPr>
          <p:cNvPr id="54" name="AutoShape 64"/>
          <p:cNvCxnSpPr>
            <a:cxnSpLocks noChangeShapeType="1"/>
            <a:stCxn id="52" idx="2"/>
            <a:endCxn id="48" idx="0"/>
          </p:cNvCxnSpPr>
          <p:nvPr/>
        </p:nvCxnSpPr>
        <p:spPr bwMode="auto">
          <a:xfrm rot="16200000" flipH="1">
            <a:off x="5688798" y="2934531"/>
            <a:ext cx="247534" cy="2482755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57" name="Group 57"/>
          <p:cNvGrpSpPr>
            <a:grpSpLocks/>
          </p:cNvGrpSpPr>
          <p:nvPr/>
        </p:nvGrpSpPr>
        <p:grpSpPr bwMode="auto">
          <a:xfrm>
            <a:off x="457200" y="4304827"/>
            <a:ext cx="4685660" cy="1724027"/>
            <a:chOff x="3465" y="2486"/>
            <a:chExt cx="1764" cy="1086"/>
          </a:xfrm>
        </p:grpSpPr>
        <p:sp>
          <p:nvSpPr>
            <p:cNvPr id="58" name="Text Box 41"/>
            <p:cNvSpPr txBox="1">
              <a:spLocks noChangeArrowheads="1"/>
            </p:cNvSpPr>
            <p:nvPr/>
          </p:nvSpPr>
          <p:spPr bwMode="auto">
            <a:xfrm>
              <a:off x="3465" y="2486"/>
              <a:ext cx="1764" cy="2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 dirty="0" smtClean="0">
                  <a:ea typeface="ＭＳ Ｐゴシック" charset="0"/>
                  <a:cs typeface="ＭＳ Ｐゴシック" charset="0"/>
                </a:rPr>
                <a:t>Processing Details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9" name="Text Box 42"/>
            <p:cNvSpPr txBox="1">
              <a:spLocks noChangeArrowheads="1"/>
            </p:cNvSpPr>
            <p:nvPr/>
          </p:nvSpPr>
          <p:spPr bwMode="auto">
            <a:xfrm>
              <a:off x="3465" y="2698"/>
              <a:ext cx="1764" cy="8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ＭＳ Ｐゴシック" charset="0"/>
                </a:rPr>
                <a:t>what is the identifier for the processing?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ＭＳ Ｐゴシック" charset="0"/>
                </a:rPr>
                <a:t>where is information about the software?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ＭＳ Ｐゴシック" charset="0"/>
                </a:rPr>
                <a:t>what procedure was used?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ＭＳ Ｐゴシック" charset="0"/>
                </a:rPr>
                <a:t>is there other documentation?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ＭＳ Ｐゴシック" charset="0"/>
                </a:rPr>
                <a:t>what parameters were used?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0" name="Rectangle 43"/>
            <p:cNvSpPr>
              <a:spLocks noChangeArrowheads="1"/>
            </p:cNvSpPr>
            <p:nvPr/>
          </p:nvSpPr>
          <p:spPr bwMode="auto">
            <a:xfrm>
              <a:off x="3465" y="3532"/>
              <a:ext cx="1764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cxnSp>
        <p:nvCxnSpPr>
          <p:cNvPr id="62" name="AutoShape 64"/>
          <p:cNvCxnSpPr>
            <a:cxnSpLocks noChangeShapeType="1"/>
            <a:stCxn id="52" idx="2"/>
            <a:endCxn id="58" idx="0"/>
          </p:cNvCxnSpPr>
          <p:nvPr/>
        </p:nvCxnSpPr>
        <p:spPr bwMode="auto">
          <a:xfrm rot="5400000">
            <a:off x="3559267" y="3292905"/>
            <a:ext cx="252685" cy="1771158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Box 2"/>
          <p:cNvSpPr txBox="1"/>
          <p:nvPr/>
        </p:nvSpPr>
        <p:spPr>
          <a:xfrm>
            <a:off x="390834" y="6170624"/>
            <a:ext cx="8545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</a:t>
            </a:r>
            <a:r>
              <a:rPr lang="en-US" sz="1000" dirty="0" smtClean="0"/>
              <a:t>onditions: </a:t>
            </a:r>
            <a:r>
              <a:rPr lang="en-US" sz="1000" dirty="0"/>
              <a:t>Dry Measurement, Optical Size determination at 1054 nm based on PSL Calibration, instrument operating at 1054 nm and PSL refractive index = </a:t>
            </a:r>
            <a:r>
              <a:rPr lang="en-US" sz="1000" dirty="0" smtClean="0"/>
              <a:t>1.59</a:t>
            </a:r>
          </a:p>
          <a:p>
            <a:r>
              <a:rPr lang="en-US" sz="1000" dirty="0" smtClean="0"/>
              <a:t>Conditions: </a:t>
            </a:r>
            <a:r>
              <a:rPr lang="en-US" sz="1000" dirty="0"/>
              <a:t>Ambient pressure and temperature, integrated from 61 nm to 932 </a:t>
            </a:r>
            <a:r>
              <a:rPr lang="en-US" sz="1000" dirty="0" smtClean="0"/>
              <a:t>nm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74655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447" y="351828"/>
            <a:ext cx="8087096" cy="42006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/>
              <a:t>Measurement, Reporting, and other Processes</a:t>
            </a:r>
            <a:endParaRPr lang="en-US" sz="3200" dirty="0"/>
          </a:p>
        </p:txBody>
      </p:sp>
      <p:grpSp>
        <p:nvGrpSpPr>
          <p:cNvPr id="34" name="Group 13"/>
          <p:cNvGrpSpPr>
            <a:grpSpLocks/>
          </p:cNvGrpSpPr>
          <p:nvPr/>
        </p:nvGrpSpPr>
        <p:grpSpPr bwMode="auto">
          <a:xfrm>
            <a:off x="2476500" y="940514"/>
            <a:ext cx="4229100" cy="1214443"/>
            <a:chOff x="1937" y="713"/>
            <a:chExt cx="1477" cy="1020"/>
          </a:xfrm>
        </p:grpSpPr>
        <p:sp>
          <p:nvSpPr>
            <p:cNvPr id="35" name="Text Box 14"/>
            <p:cNvSpPr txBox="1">
              <a:spLocks noChangeArrowheads="1"/>
            </p:cNvSpPr>
            <p:nvPr/>
          </p:nvSpPr>
          <p:spPr bwMode="auto">
            <a:xfrm>
              <a:off x="1937" y="713"/>
              <a:ext cx="1477" cy="2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 dirty="0" err="1">
                  <a:ea typeface="ＭＳ Ｐゴシック" charset="0"/>
                  <a:cs typeface="ＭＳ Ｐゴシック" charset="0"/>
                </a:rPr>
                <a:t>LI_Lineage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6" name="Text Box 15"/>
            <p:cNvSpPr txBox="1">
              <a:spLocks noChangeArrowheads="1"/>
            </p:cNvSpPr>
            <p:nvPr/>
          </p:nvSpPr>
          <p:spPr bwMode="auto">
            <a:xfrm>
              <a:off x="1937" y="992"/>
              <a:ext cx="1477" cy="69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statement [0..*] : </a:t>
              </a:r>
              <a:r>
                <a:rPr lang="en-US" sz="160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6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600" b="1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scope [0..1]: </a:t>
              </a:r>
              <a:r>
                <a:rPr lang="en-US" sz="1600" b="1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MD_Scope</a:t>
              </a:r>
              <a:endParaRPr lang="en-US" sz="1600" b="1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60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additionalDocumentation</a:t>
              </a:r>
              <a:r>
                <a:rPr lang="en-US" sz="160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 [0..*] : </a:t>
              </a:r>
              <a:r>
                <a:rPr lang="en-US" sz="160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CI_Citation</a:t>
              </a:r>
              <a:endParaRPr lang="en-US" sz="16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7" name="Rectangle 16"/>
            <p:cNvSpPr>
              <a:spLocks noChangeArrowheads="1"/>
            </p:cNvSpPr>
            <p:nvPr/>
          </p:nvSpPr>
          <p:spPr bwMode="auto">
            <a:xfrm>
              <a:off x="1937" y="1693"/>
              <a:ext cx="1477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grpSp>
        <p:nvGrpSpPr>
          <p:cNvPr id="38" name="Group 21"/>
          <p:cNvGrpSpPr>
            <a:grpSpLocks/>
          </p:cNvGrpSpPr>
          <p:nvPr/>
        </p:nvGrpSpPr>
        <p:grpSpPr bwMode="auto">
          <a:xfrm>
            <a:off x="2743200" y="2442312"/>
            <a:ext cx="3657600" cy="1465654"/>
            <a:chOff x="3251" y="2976"/>
            <a:chExt cx="1625" cy="1231"/>
          </a:xfrm>
        </p:grpSpPr>
        <p:sp>
          <p:nvSpPr>
            <p:cNvPr id="39" name="Text Box 22"/>
            <p:cNvSpPr txBox="1">
              <a:spLocks noChangeArrowheads="1"/>
            </p:cNvSpPr>
            <p:nvPr/>
          </p:nvSpPr>
          <p:spPr bwMode="auto">
            <a:xfrm>
              <a:off x="3251" y="2976"/>
              <a:ext cx="1625" cy="2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>
                  <a:ea typeface="ＭＳ Ｐゴシック" charset="0"/>
                  <a:cs typeface="ＭＳ Ｐゴシック" charset="0"/>
                </a:rPr>
                <a:t>LE_ProcessStep</a:t>
              </a:r>
            </a:p>
          </p:txBody>
        </p:sp>
        <p:sp>
          <p:nvSpPr>
            <p:cNvPr id="40" name="Text Box 23"/>
            <p:cNvSpPr txBox="1">
              <a:spLocks noChangeArrowheads="1"/>
            </p:cNvSpPr>
            <p:nvPr/>
          </p:nvSpPr>
          <p:spPr bwMode="auto">
            <a:xfrm>
              <a:off x="3251" y="3262"/>
              <a:ext cx="1625" cy="90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description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rationale [0..1]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dateTime</a:t>
              </a:r>
              <a:r>
                <a:rPr lang="en-US" sz="1600" dirty="0">
                  <a:ea typeface="ＭＳ Ｐゴシック" charset="0"/>
                  <a:cs typeface="ＭＳ Ｐゴシック" charset="0"/>
                </a:rPr>
                <a:t> [0..1]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DateTime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processor [0..*]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CI_ResponsibleParty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1" name="Rectangle 24"/>
            <p:cNvSpPr>
              <a:spLocks noChangeArrowheads="1"/>
            </p:cNvSpPr>
            <p:nvPr/>
          </p:nvSpPr>
          <p:spPr bwMode="auto">
            <a:xfrm>
              <a:off x="3251" y="4167"/>
              <a:ext cx="1625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sp>
        <p:nvSpPr>
          <p:cNvPr id="42" name="AutoShape 28"/>
          <p:cNvSpPr>
            <a:spLocks noChangeArrowheads="1"/>
          </p:cNvSpPr>
          <p:nvPr/>
        </p:nvSpPr>
        <p:spPr bwMode="auto">
          <a:xfrm rot="21600000">
            <a:off x="4534684" y="2162258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600">
              <a:ea typeface="ＭＳ Ｐゴシック" charset="0"/>
            </a:endParaRPr>
          </a:p>
        </p:txBody>
      </p:sp>
      <p:cxnSp>
        <p:nvCxnSpPr>
          <p:cNvPr id="43" name="AutoShape 29"/>
          <p:cNvCxnSpPr>
            <a:cxnSpLocks noChangeShapeType="1"/>
            <a:stCxn id="42" idx="2"/>
            <a:endCxn id="39" idx="0"/>
          </p:cNvCxnSpPr>
          <p:nvPr/>
        </p:nvCxnSpPr>
        <p:spPr bwMode="auto">
          <a:xfrm rot="5400000">
            <a:off x="4502910" y="2371843"/>
            <a:ext cx="139560" cy="1379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" name="Rectangle 30"/>
          <p:cNvSpPr>
            <a:spLocks noChangeArrowheads="1"/>
          </p:cNvSpPr>
          <p:nvPr/>
        </p:nvSpPr>
        <p:spPr bwMode="auto">
          <a:xfrm>
            <a:off x="4572000" y="2126174"/>
            <a:ext cx="177993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200" dirty="0">
                <a:ea typeface="ＭＳ Ｐゴシック" charset="0"/>
                <a:cs typeface="ＭＳ Ｐゴシック" charset="0"/>
              </a:rPr>
              <a:t>+ </a:t>
            </a:r>
            <a:r>
              <a:rPr lang="en-US" sz="1200" dirty="0" err="1">
                <a:ea typeface="ＭＳ Ｐゴシック" charset="0"/>
              </a:rPr>
              <a:t>processStep</a:t>
            </a:r>
            <a:r>
              <a:rPr lang="en-US" sz="1200" dirty="0">
                <a:ea typeface="ＭＳ Ｐゴシック" charset="0"/>
              </a:rPr>
              <a:t>   </a:t>
            </a:r>
            <a:r>
              <a:rPr lang="en-US" sz="1200" dirty="0">
                <a:ea typeface="ＭＳ Ｐゴシック" charset="0"/>
                <a:cs typeface="ＭＳ Ｐゴシック" charset="0"/>
              </a:rPr>
              <a:t>0..*</a:t>
            </a:r>
          </a:p>
        </p:txBody>
      </p:sp>
      <p:grpSp>
        <p:nvGrpSpPr>
          <p:cNvPr id="45" name="Group 62"/>
          <p:cNvGrpSpPr>
            <a:grpSpLocks/>
          </p:cNvGrpSpPr>
          <p:nvPr/>
        </p:nvGrpSpPr>
        <p:grpSpPr bwMode="auto">
          <a:xfrm>
            <a:off x="5293548" y="4298243"/>
            <a:ext cx="3507551" cy="1220392"/>
            <a:chOff x="982" y="2871"/>
            <a:chExt cx="1389" cy="1025"/>
          </a:xfrm>
        </p:grpSpPr>
        <p:sp>
          <p:nvSpPr>
            <p:cNvPr id="48" name="Text Box 59"/>
            <p:cNvSpPr txBox="1">
              <a:spLocks noChangeArrowheads="1"/>
            </p:cNvSpPr>
            <p:nvPr/>
          </p:nvSpPr>
          <p:spPr bwMode="auto">
            <a:xfrm>
              <a:off x="982" y="2871"/>
              <a:ext cx="1389" cy="2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>
                  <a:ea typeface="ＭＳ Ｐゴシック" charset="0"/>
                  <a:cs typeface="ＭＳ Ｐゴシック" charset="0"/>
                </a:rPr>
                <a:t>LE_ProcessStepReport</a:t>
              </a:r>
            </a:p>
          </p:txBody>
        </p:sp>
        <p:sp>
          <p:nvSpPr>
            <p:cNvPr id="49" name="Text Box 60"/>
            <p:cNvSpPr txBox="1">
              <a:spLocks noChangeArrowheads="1"/>
            </p:cNvSpPr>
            <p:nvPr/>
          </p:nvSpPr>
          <p:spPr bwMode="auto">
            <a:xfrm>
              <a:off x="982" y="3158"/>
              <a:ext cx="1389" cy="69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name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description[0..1]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fileType</a:t>
              </a:r>
              <a:r>
                <a:rPr lang="en-US" sz="1600" dirty="0">
                  <a:ea typeface="ＭＳ Ｐゴシック" charset="0"/>
                  <a:cs typeface="ＭＳ Ｐゴシック" charset="0"/>
                </a:rPr>
                <a:t>[0..1]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1" name="Rectangle 61"/>
            <p:cNvSpPr>
              <a:spLocks noChangeArrowheads="1"/>
            </p:cNvSpPr>
            <p:nvPr/>
          </p:nvSpPr>
          <p:spPr bwMode="auto">
            <a:xfrm>
              <a:off x="982" y="3856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sp>
        <p:nvSpPr>
          <p:cNvPr id="52" name="AutoShape 63"/>
          <p:cNvSpPr>
            <a:spLocks noChangeArrowheads="1"/>
          </p:cNvSpPr>
          <p:nvPr/>
        </p:nvSpPr>
        <p:spPr bwMode="auto">
          <a:xfrm>
            <a:off x="4535859" y="3917227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600">
              <a:ea typeface="ＭＳ Ｐゴシック" charset="0"/>
            </a:endParaRPr>
          </a:p>
        </p:txBody>
      </p:sp>
      <p:cxnSp>
        <p:nvCxnSpPr>
          <p:cNvPr id="54" name="AutoShape 64"/>
          <p:cNvCxnSpPr>
            <a:cxnSpLocks noChangeShapeType="1"/>
            <a:stCxn id="52" idx="2"/>
            <a:endCxn id="48" idx="0"/>
          </p:cNvCxnSpPr>
          <p:nvPr/>
        </p:nvCxnSpPr>
        <p:spPr bwMode="auto">
          <a:xfrm rot="16200000" flipH="1">
            <a:off x="5690678" y="2941597"/>
            <a:ext cx="240522" cy="2472770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5" name="Rectangle 65"/>
          <p:cNvSpPr>
            <a:spLocks noChangeArrowheads="1"/>
          </p:cNvSpPr>
          <p:nvPr/>
        </p:nvSpPr>
        <p:spPr bwMode="auto">
          <a:xfrm>
            <a:off x="5678152" y="3913993"/>
            <a:ext cx="122517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200" dirty="0">
                <a:ea typeface="ＭＳ Ｐゴシック" charset="0"/>
                <a:cs typeface="ＭＳ Ｐゴシック" charset="0"/>
              </a:rPr>
              <a:t>+ </a:t>
            </a:r>
            <a:r>
              <a:rPr lang="en-US" sz="1200" dirty="0">
                <a:ea typeface="ＭＳ Ｐゴシック" charset="0"/>
              </a:rPr>
              <a:t>report </a:t>
            </a:r>
            <a:r>
              <a:rPr lang="en-US" sz="1200" dirty="0">
                <a:ea typeface="ＭＳ Ｐゴシック" charset="0"/>
                <a:cs typeface="ＭＳ Ｐゴシック" charset="0"/>
              </a:rPr>
              <a:t>0..*</a:t>
            </a:r>
          </a:p>
        </p:txBody>
      </p:sp>
      <p:grpSp>
        <p:nvGrpSpPr>
          <p:cNvPr id="57" name="Group 57"/>
          <p:cNvGrpSpPr>
            <a:grpSpLocks/>
          </p:cNvGrpSpPr>
          <p:nvPr/>
        </p:nvGrpSpPr>
        <p:grpSpPr bwMode="auto">
          <a:xfrm>
            <a:off x="457200" y="4303396"/>
            <a:ext cx="4686300" cy="1724027"/>
            <a:chOff x="3465" y="2486"/>
            <a:chExt cx="1764" cy="1086"/>
          </a:xfrm>
        </p:grpSpPr>
        <p:sp>
          <p:nvSpPr>
            <p:cNvPr id="58" name="Text Box 41"/>
            <p:cNvSpPr txBox="1">
              <a:spLocks noChangeArrowheads="1"/>
            </p:cNvSpPr>
            <p:nvPr/>
          </p:nvSpPr>
          <p:spPr bwMode="auto">
            <a:xfrm>
              <a:off x="3465" y="2486"/>
              <a:ext cx="1764" cy="2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>
                  <a:ea typeface="ＭＳ Ｐゴシック" charset="0"/>
                  <a:cs typeface="ＭＳ Ｐゴシック" charset="0"/>
                </a:rPr>
                <a:t>LE_Processing</a:t>
              </a:r>
            </a:p>
          </p:txBody>
        </p:sp>
        <p:sp>
          <p:nvSpPr>
            <p:cNvPr id="59" name="Text Box 42"/>
            <p:cNvSpPr txBox="1">
              <a:spLocks noChangeArrowheads="1"/>
            </p:cNvSpPr>
            <p:nvPr/>
          </p:nvSpPr>
          <p:spPr bwMode="auto">
            <a:xfrm>
              <a:off x="3465" y="2698"/>
              <a:ext cx="1764" cy="8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identifier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MD_Identifier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softwareReference</a:t>
              </a:r>
              <a:r>
                <a:rPr lang="en-US" sz="1600" dirty="0">
                  <a:ea typeface="ＭＳ Ｐゴシック" charset="0"/>
                  <a:cs typeface="ＭＳ Ｐゴシック" charset="0"/>
                </a:rPr>
                <a:t>[0..*]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CI_Citation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procedureDescription</a:t>
              </a:r>
              <a:r>
                <a:rPr lang="en-US" sz="1600" dirty="0">
                  <a:ea typeface="ＭＳ Ｐゴシック" charset="0"/>
                  <a:cs typeface="ＭＳ Ｐゴシック" charset="0"/>
                </a:rPr>
                <a:t>[0..1]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documentation[0..*]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CI_Citation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60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runTimeParameters</a:t>
              </a:r>
              <a:r>
                <a:rPr lang="en-US" sz="1600" dirty="0">
                  <a:ea typeface="ＭＳ Ｐゴシック" charset="0"/>
                  <a:cs typeface="ＭＳ Ｐゴシック" charset="0"/>
                </a:rPr>
                <a:t>[0..1] : </a:t>
              </a:r>
              <a:r>
                <a:rPr lang="en-US" sz="160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6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0" name="Rectangle 43"/>
            <p:cNvSpPr>
              <a:spLocks noChangeArrowheads="1"/>
            </p:cNvSpPr>
            <p:nvPr/>
          </p:nvSpPr>
          <p:spPr bwMode="auto">
            <a:xfrm>
              <a:off x="3465" y="3532"/>
              <a:ext cx="1764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ea typeface="ＭＳ Ｐゴシック" charset="0"/>
              </a:endParaRPr>
            </a:p>
          </p:txBody>
        </p:sp>
      </p:grpSp>
      <p:sp>
        <p:nvSpPr>
          <p:cNvPr id="61" name="Rectangle 51"/>
          <p:cNvSpPr>
            <a:spLocks noChangeArrowheads="1"/>
          </p:cNvSpPr>
          <p:nvPr/>
        </p:nvSpPr>
        <p:spPr bwMode="auto">
          <a:xfrm>
            <a:off x="2058456" y="3985248"/>
            <a:ext cx="1967582" cy="2031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lnSpc>
                <a:spcPct val="60000"/>
              </a:lnSpc>
              <a:spcBef>
                <a:spcPct val="50000"/>
              </a:spcBef>
              <a:defRPr/>
            </a:pPr>
            <a:r>
              <a:rPr lang="en-US" sz="1200" dirty="0">
                <a:ea typeface="ＭＳ Ｐゴシック" charset="0"/>
                <a:cs typeface="ＭＳ Ｐゴシック" charset="0"/>
              </a:rPr>
              <a:t>+ </a:t>
            </a:r>
            <a:r>
              <a:rPr lang="en-US" sz="1200" dirty="0" err="1" smtClean="0">
                <a:ea typeface="ＭＳ Ｐゴシック" charset="0"/>
              </a:rPr>
              <a:t>processingInformation</a:t>
            </a:r>
            <a:r>
              <a:rPr lang="en-US" sz="1200" dirty="0">
                <a:ea typeface="ＭＳ Ｐゴシック" charset="0"/>
              </a:rPr>
              <a:t> </a:t>
            </a:r>
            <a:r>
              <a:rPr lang="en-US" sz="1200" dirty="0" smtClean="0">
                <a:ea typeface="ＭＳ Ｐゴシック" charset="0"/>
                <a:cs typeface="ＭＳ Ｐゴシック" charset="0"/>
              </a:rPr>
              <a:t>0</a:t>
            </a:r>
            <a:r>
              <a:rPr lang="en-US" sz="1200" dirty="0">
                <a:ea typeface="ＭＳ Ｐゴシック" charset="0"/>
                <a:cs typeface="ＭＳ Ｐゴシック" charset="0"/>
              </a:rPr>
              <a:t>..*</a:t>
            </a:r>
          </a:p>
        </p:txBody>
      </p:sp>
      <p:cxnSp>
        <p:nvCxnSpPr>
          <p:cNvPr id="62" name="AutoShape 64"/>
          <p:cNvCxnSpPr>
            <a:cxnSpLocks noChangeShapeType="1"/>
            <a:stCxn id="52" idx="2"/>
            <a:endCxn id="58" idx="0"/>
          </p:cNvCxnSpPr>
          <p:nvPr/>
        </p:nvCxnSpPr>
        <p:spPr bwMode="auto">
          <a:xfrm rot="5400000">
            <a:off x="3564615" y="3293456"/>
            <a:ext cx="245675" cy="1774204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89746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/>
          <p:nvPr/>
        </p:nvSpPr>
        <p:spPr>
          <a:xfrm>
            <a:off x="345440" y="1214214"/>
            <a:ext cx="8843769" cy="41673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Heterogeneous Data Collections / Campaigns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00"/>
          <a:stretch/>
        </p:blipFill>
        <p:spPr>
          <a:xfrm>
            <a:off x="1912858" y="1292174"/>
            <a:ext cx="5318283" cy="322325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453373" y="1639190"/>
            <a:ext cx="1382712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>
                <a:latin typeface="Calibri" charset="0"/>
                <a:ea typeface="ＭＳ Ｐゴシック" charset="0"/>
                <a:cs typeface="ＭＳ Ｐゴシック" charset="0"/>
              </a:rPr>
              <a:t>MD_DataQuality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7265888" y="2749816"/>
            <a:ext cx="1824038" cy="3079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 smtClean="0">
                <a:latin typeface="Calibri" charset="0"/>
                <a:ea typeface="ＭＳ Ｐゴシック" charset="0"/>
                <a:cs typeface="ＭＳ Ｐゴシック" charset="0"/>
              </a:rPr>
              <a:t>MD_SpatialRepresentation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546775" y="3601011"/>
            <a:ext cx="1147799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>
                <a:latin typeface="Calibri" charset="0"/>
                <a:ea typeface="ＭＳ Ｐゴシック" charset="0"/>
                <a:cs typeface="ＭＳ Ｐゴシック" charset="0"/>
              </a:rPr>
              <a:t>MD_DataQuality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7246306" y="3626747"/>
            <a:ext cx="1870075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 smtClean="0">
                <a:latin typeface="Calibri" charset="0"/>
                <a:ea typeface="ＭＳ Ｐゴシック" charset="0"/>
                <a:cs typeface="ＭＳ Ｐゴシック" charset="0"/>
              </a:rPr>
              <a:t>MD_SpatialRepresentation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10" name="AutoShape 27"/>
          <p:cNvCxnSpPr>
            <a:cxnSpLocks noChangeShapeType="1"/>
            <a:endCxn id="6" idx="1"/>
          </p:cNvCxnSpPr>
          <p:nvPr/>
        </p:nvCxnSpPr>
        <p:spPr bwMode="auto">
          <a:xfrm flipV="1">
            <a:off x="5663088" y="2903804"/>
            <a:ext cx="1602800" cy="394109"/>
          </a:xfrm>
          <a:prstGeom prst="straightConnector1">
            <a:avLst/>
          </a:prstGeom>
          <a:noFill/>
          <a:ln w="12700">
            <a:solidFill>
              <a:schemeClr val="bg1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AutoShape 36"/>
          <p:cNvCxnSpPr>
            <a:cxnSpLocks noChangeShapeType="1"/>
            <a:stCxn id="44" idx="5"/>
            <a:endCxn id="32" idx="0"/>
          </p:cNvCxnSpPr>
          <p:nvPr/>
        </p:nvCxnSpPr>
        <p:spPr bwMode="auto">
          <a:xfrm>
            <a:off x="5523580" y="3595269"/>
            <a:ext cx="943970" cy="1370849"/>
          </a:xfrm>
          <a:prstGeom prst="straightConnector1">
            <a:avLst/>
          </a:prstGeom>
          <a:noFill/>
          <a:ln w="12700">
            <a:solidFill>
              <a:schemeClr val="bg1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AutoShape 38"/>
          <p:cNvCxnSpPr>
            <a:cxnSpLocks noChangeShapeType="1"/>
            <a:stCxn id="31" idx="0"/>
            <a:endCxn id="55" idx="4"/>
          </p:cNvCxnSpPr>
          <p:nvPr/>
        </p:nvCxnSpPr>
        <p:spPr bwMode="auto">
          <a:xfrm flipH="1" flipV="1">
            <a:off x="4487713" y="4443330"/>
            <a:ext cx="131053" cy="518830"/>
          </a:xfrm>
          <a:prstGeom prst="straightConnector1">
            <a:avLst/>
          </a:prstGeom>
          <a:noFill/>
          <a:ln w="12700">
            <a:solidFill>
              <a:schemeClr val="bg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AutoShape 40"/>
          <p:cNvCxnSpPr>
            <a:cxnSpLocks noChangeShapeType="1"/>
            <a:stCxn id="39" idx="3"/>
            <a:endCxn id="20" idx="0"/>
          </p:cNvCxnSpPr>
          <p:nvPr/>
        </p:nvCxnSpPr>
        <p:spPr bwMode="auto">
          <a:xfrm flipH="1">
            <a:off x="2769983" y="3183924"/>
            <a:ext cx="909840" cy="1778236"/>
          </a:xfrm>
          <a:prstGeom prst="straightConnector1">
            <a:avLst/>
          </a:prstGeom>
          <a:noFill/>
          <a:ln w="12700">
            <a:solidFill>
              <a:schemeClr val="bg1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0" name="Rectangle 41"/>
          <p:cNvSpPr>
            <a:spLocks noChangeArrowheads="1"/>
          </p:cNvSpPr>
          <p:nvPr/>
        </p:nvSpPr>
        <p:spPr bwMode="auto">
          <a:xfrm>
            <a:off x="1965521" y="4962160"/>
            <a:ext cx="160892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MD_ContentInformation</a:t>
            </a:r>
          </a:p>
        </p:txBody>
      </p:sp>
      <p:cxnSp>
        <p:nvCxnSpPr>
          <p:cNvPr id="24" name="AutoShape 45"/>
          <p:cNvCxnSpPr>
            <a:cxnSpLocks noChangeShapeType="1"/>
            <a:stCxn id="39" idx="1"/>
            <a:endCxn id="5" idx="3"/>
          </p:cNvCxnSpPr>
          <p:nvPr/>
        </p:nvCxnSpPr>
        <p:spPr bwMode="auto">
          <a:xfrm flipH="1" flipV="1">
            <a:off x="1836085" y="1798734"/>
            <a:ext cx="1843738" cy="834802"/>
          </a:xfrm>
          <a:prstGeom prst="straightConnector1">
            <a:avLst/>
          </a:prstGeom>
          <a:noFill/>
          <a:ln w="12700">
            <a:solidFill>
              <a:schemeClr val="bg1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8" name="Rectangle 7"/>
          <p:cNvSpPr>
            <a:spLocks noChangeArrowheads="1"/>
          </p:cNvSpPr>
          <p:nvPr/>
        </p:nvSpPr>
        <p:spPr bwMode="auto">
          <a:xfrm>
            <a:off x="490793" y="2609781"/>
            <a:ext cx="1338262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 smtClean="0">
                <a:latin typeface="Calibri" charset="0"/>
                <a:ea typeface="ＭＳ Ｐゴシック" charset="0"/>
                <a:cs typeface="ＭＳ Ｐゴシック" charset="0"/>
              </a:rPr>
              <a:t>LI_Lineage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" name="Rectangle 41"/>
          <p:cNvSpPr>
            <a:spLocks noChangeArrowheads="1"/>
          </p:cNvSpPr>
          <p:nvPr/>
        </p:nvSpPr>
        <p:spPr bwMode="auto">
          <a:xfrm>
            <a:off x="3814304" y="4962160"/>
            <a:ext cx="160892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MD_ContentInformation</a:t>
            </a:r>
          </a:p>
        </p:txBody>
      </p:sp>
      <p:sp>
        <p:nvSpPr>
          <p:cNvPr id="32" name="Rectangle 41"/>
          <p:cNvSpPr>
            <a:spLocks noChangeArrowheads="1"/>
          </p:cNvSpPr>
          <p:nvPr/>
        </p:nvSpPr>
        <p:spPr bwMode="auto">
          <a:xfrm>
            <a:off x="5663088" y="4966118"/>
            <a:ext cx="160892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MD_ContentInformation</a:t>
            </a:r>
          </a:p>
        </p:txBody>
      </p:sp>
      <p:cxnSp>
        <p:nvCxnSpPr>
          <p:cNvPr id="34" name="Elbow Connector 33"/>
          <p:cNvCxnSpPr>
            <a:stCxn id="8" idx="1"/>
            <a:endCxn id="55" idx="6"/>
          </p:cNvCxnSpPr>
          <p:nvPr/>
        </p:nvCxnSpPr>
        <p:spPr bwMode="auto">
          <a:xfrm rot="10800000" flipV="1">
            <a:off x="4876896" y="3786291"/>
            <a:ext cx="2369410" cy="255106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bg1"/>
            </a:solidFill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Elbow Connector 36"/>
          <p:cNvCxnSpPr>
            <a:stCxn id="28" idx="3"/>
            <a:endCxn id="39" idx="2"/>
          </p:cNvCxnSpPr>
          <p:nvPr/>
        </p:nvCxnSpPr>
        <p:spPr bwMode="auto">
          <a:xfrm>
            <a:off x="1829055" y="2769325"/>
            <a:ext cx="1736779" cy="139405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bg1"/>
            </a:solidFill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Elbow Connector 37"/>
          <p:cNvCxnSpPr>
            <a:stCxn id="7" idx="3"/>
            <a:endCxn id="55" idx="2"/>
          </p:cNvCxnSpPr>
          <p:nvPr/>
        </p:nvCxnSpPr>
        <p:spPr bwMode="auto">
          <a:xfrm>
            <a:off x="1694574" y="3760555"/>
            <a:ext cx="2403956" cy="280842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bg1"/>
            </a:solidFill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9" name="Oval 38"/>
          <p:cNvSpPr/>
          <p:nvPr/>
        </p:nvSpPr>
        <p:spPr>
          <a:xfrm>
            <a:off x="3565834" y="2519547"/>
            <a:ext cx="778366" cy="77836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4859203" y="2930892"/>
            <a:ext cx="778366" cy="77836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4098530" y="3639463"/>
            <a:ext cx="778366" cy="80386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5" y="1021886"/>
            <a:ext cx="9144000" cy="5146766"/>
          </a:xfrm>
          <a:prstGeom prst="rect">
            <a:avLst/>
          </a:prstGeom>
        </p:spPr>
      </p:pic>
      <p:cxnSp>
        <p:nvCxnSpPr>
          <p:cNvPr id="75" name="AutoShape 27"/>
          <p:cNvCxnSpPr>
            <a:cxnSpLocks noChangeShapeType="1"/>
            <a:endCxn id="6" idx="1"/>
          </p:cNvCxnSpPr>
          <p:nvPr/>
        </p:nvCxnSpPr>
        <p:spPr bwMode="auto">
          <a:xfrm>
            <a:off x="4344200" y="2839065"/>
            <a:ext cx="2921688" cy="64739"/>
          </a:xfrm>
          <a:prstGeom prst="straightConnector1">
            <a:avLst/>
          </a:prstGeom>
          <a:noFill/>
          <a:ln w="12700">
            <a:solidFill>
              <a:schemeClr val="bg1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626700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20" grpId="0" animBg="1"/>
      <p:bldP spid="28" grpId="0" animBg="1"/>
      <p:bldP spid="31" grpId="0" animBg="1"/>
      <p:bldP spid="3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148" y="350838"/>
            <a:ext cx="5601826" cy="430827"/>
          </a:xfrm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en-US" sz="3200" dirty="0" smtClean="0"/>
              <a:t>Lineage = Process Steps and Sources</a:t>
            </a:r>
            <a:endParaRPr lang="en-US" sz="3200" dirty="0"/>
          </a:p>
        </p:txBody>
      </p:sp>
      <p:cxnSp>
        <p:nvCxnSpPr>
          <p:cNvPr id="11" name="AutoShape 74"/>
          <p:cNvCxnSpPr>
            <a:cxnSpLocks noChangeShapeType="1"/>
            <a:stCxn id="35" idx="2"/>
            <a:endCxn id="26" idx="0"/>
          </p:cNvCxnSpPr>
          <p:nvPr/>
        </p:nvCxnSpPr>
        <p:spPr bwMode="auto">
          <a:xfrm rot="16200000" flipH="1">
            <a:off x="5345112" y="1901826"/>
            <a:ext cx="1096963" cy="2151062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arrow" w="sm" len="sm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AutoShape 76"/>
          <p:cNvCxnSpPr>
            <a:cxnSpLocks noChangeShapeType="1"/>
            <a:stCxn id="35" idx="2"/>
            <a:endCxn id="22" idx="0"/>
          </p:cNvCxnSpPr>
          <p:nvPr/>
        </p:nvCxnSpPr>
        <p:spPr bwMode="auto">
          <a:xfrm rot="5400000">
            <a:off x="3215482" y="1931193"/>
            <a:ext cx="1104900" cy="2100263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arrow" w="sm" len="sm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68612" name="Group 17"/>
          <p:cNvGrpSpPr>
            <a:grpSpLocks/>
          </p:cNvGrpSpPr>
          <p:nvPr/>
        </p:nvGrpSpPr>
        <p:grpSpPr bwMode="auto">
          <a:xfrm>
            <a:off x="3070225" y="981075"/>
            <a:ext cx="3505200" cy="1127125"/>
            <a:chOff x="473333" y="1065073"/>
            <a:chExt cx="3243262" cy="1127431"/>
          </a:xfrm>
        </p:grpSpPr>
        <p:sp>
          <p:nvSpPr>
            <p:cNvPr id="19" name="Text Box 30"/>
            <p:cNvSpPr txBox="1">
              <a:spLocks noChangeArrowheads="1"/>
            </p:cNvSpPr>
            <p:nvPr/>
          </p:nvSpPr>
          <p:spPr bwMode="auto">
            <a:xfrm>
              <a:off x="473333" y="1065073"/>
              <a:ext cx="3243262" cy="30805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40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</a:rPr>
                <a:t>LI_Lineage</a:t>
              </a:r>
              <a:endParaRPr lang="en-US" sz="1400" dirty="0">
                <a:solidFill>
                  <a:srgbClr val="000000"/>
                </a:solidFill>
                <a:latin typeface="Calibri" charset="0"/>
                <a:ea typeface="ＭＳ Ｐゴシック" charset="0"/>
              </a:endParaRPr>
            </a:p>
          </p:txBody>
        </p:sp>
        <p:sp>
          <p:nvSpPr>
            <p:cNvPr id="20" name="Text Box 31"/>
            <p:cNvSpPr txBox="1">
              <a:spLocks noChangeArrowheads="1"/>
            </p:cNvSpPr>
            <p:nvPr/>
          </p:nvSpPr>
          <p:spPr bwMode="auto">
            <a:xfrm>
              <a:off x="473333" y="1379483"/>
              <a:ext cx="3243262" cy="73997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statement [0..*] : </a:t>
              </a: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scope [0..1]: </a:t>
              </a: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MD_Scope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additionalDocumentation</a:t>
              </a: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 [0..*] : CI_Citation</a:t>
              </a:r>
            </a:p>
          </p:txBody>
        </p:sp>
        <p:sp>
          <p:nvSpPr>
            <p:cNvPr id="21" name="Rectangle 32"/>
            <p:cNvSpPr>
              <a:spLocks noChangeArrowheads="1"/>
            </p:cNvSpPr>
            <p:nvPr/>
          </p:nvSpPr>
          <p:spPr bwMode="auto">
            <a:xfrm>
              <a:off x="473333" y="2117872"/>
              <a:ext cx="3243262" cy="7463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400">
                <a:solidFill>
                  <a:srgbClr val="000000"/>
                </a:solidFill>
                <a:ea typeface="ＭＳ Ｐゴシック" charset="0"/>
              </a:endParaRPr>
            </a:p>
          </p:txBody>
        </p:sp>
      </p:grpSp>
      <p:grpSp>
        <p:nvGrpSpPr>
          <p:cNvPr id="68613" name="Group 45"/>
          <p:cNvGrpSpPr>
            <a:grpSpLocks/>
          </p:cNvGrpSpPr>
          <p:nvPr/>
        </p:nvGrpSpPr>
        <p:grpSpPr bwMode="auto">
          <a:xfrm>
            <a:off x="612775" y="3533774"/>
            <a:ext cx="4208463" cy="1543050"/>
            <a:chOff x="288" y="1614"/>
            <a:chExt cx="2167" cy="972"/>
          </a:xfrm>
        </p:grpSpPr>
        <p:sp>
          <p:nvSpPr>
            <p:cNvPr id="22" name="Text Box 21"/>
            <p:cNvSpPr txBox="1">
              <a:spLocks noChangeArrowheads="1"/>
            </p:cNvSpPr>
            <p:nvPr/>
          </p:nvSpPr>
          <p:spPr bwMode="auto">
            <a:xfrm>
              <a:off x="288" y="1614"/>
              <a:ext cx="2167" cy="1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400">
                  <a:latin typeface="Calibri" charset="0"/>
                  <a:ea typeface="ＭＳ Ｐゴシック" charset="0"/>
                  <a:cs typeface="ＭＳ Ｐゴシック" charset="0"/>
                </a:rPr>
                <a:t>LI_Source</a:t>
              </a:r>
            </a:p>
          </p:txBody>
        </p:sp>
        <p:sp>
          <p:nvSpPr>
            <p:cNvPr id="23" name="Text Box 22"/>
            <p:cNvSpPr txBox="1">
              <a:spLocks noChangeArrowheads="1"/>
            </p:cNvSpPr>
            <p:nvPr/>
          </p:nvSpPr>
          <p:spPr bwMode="auto">
            <a:xfrm>
              <a:off x="288" y="1809"/>
              <a:ext cx="2167" cy="73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Calibri" charset="0"/>
                  <a:ea typeface="ＭＳ Ｐゴシック" charset="0"/>
                  <a:cs typeface="ＭＳ Ｐゴシック" charset="0"/>
                </a:rPr>
                <a:t>+ description [0..1] : </a:t>
              </a:r>
              <a:r>
                <a:rPr lang="en-US" sz="1400" dirty="0" err="1">
                  <a:latin typeface="Calibri" charset="0"/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1400" dirty="0"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400" dirty="0" err="1">
                  <a:latin typeface="Calibri" charset="0"/>
                  <a:ea typeface="ＭＳ Ｐゴシック" charset="0"/>
                  <a:cs typeface="ＭＳ Ｐゴシック" charset="0"/>
                </a:rPr>
                <a:t>scaleDenominator</a:t>
              </a:r>
              <a:r>
                <a:rPr lang="en-US" sz="1400" dirty="0">
                  <a:latin typeface="Calibri" charset="0"/>
                  <a:ea typeface="ＭＳ Ｐゴシック" charset="0"/>
                  <a:cs typeface="ＭＳ Ｐゴシック" charset="0"/>
                </a:rPr>
                <a:t> [0..1] : </a:t>
              </a:r>
              <a:r>
                <a:rPr lang="en-US" sz="1400" dirty="0" err="1">
                  <a:latin typeface="Calibri" charset="0"/>
                  <a:ea typeface="ＭＳ Ｐゴシック" charset="0"/>
                  <a:cs typeface="ＭＳ Ｐゴシック" charset="0"/>
                </a:rPr>
                <a:t>MD_RepresentativeFraction</a:t>
              </a:r>
              <a:endParaRPr lang="en-US" sz="1400" dirty="0"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400" dirty="0" err="1">
                  <a:latin typeface="Calibri" charset="0"/>
                  <a:ea typeface="ＭＳ Ｐゴシック" charset="0"/>
                  <a:cs typeface="ＭＳ Ｐゴシック" charset="0"/>
                </a:rPr>
                <a:t>sourceReferenceSystem</a:t>
              </a:r>
              <a:r>
                <a:rPr lang="en-US" sz="1400" dirty="0">
                  <a:latin typeface="Calibri" charset="0"/>
                  <a:ea typeface="ＭＳ Ｐゴシック" charset="0"/>
                  <a:cs typeface="ＭＳ Ｐゴシック" charset="0"/>
                </a:rPr>
                <a:t> [0..1] : </a:t>
              </a:r>
              <a:r>
                <a:rPr lang="en-US" sz="1400" dirty="0" err="1">
                  <a:latin typeface="Calibri" charset="0"/>
                  <a:ea typeface="ＭＳ Ｐゴシック" charset="0"/>
                  <a:cs typeface="ＭＳ Ｐゴシック" charset="0"/>
                </a:rPr>
                <a:t>MD_ReferenceSystem</a:t>
              </a:r>
              <a:endParaRPr lang="en-US" sz="1400" dirty="0"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400" dirty="0" err="1">
                  <a:latin typeface="Calibri" charset="0"/>
                  <a:ea typeface="ＭＳ Ｐゴシック" charset="0"/>
                  <a:cs typeface="ＭＳ Ｐゴシック" charset="0"/>
                </a:rPr>
                <a:t>sourceCitation</a:t>
              </a:r>
              <a:r>
                <a:rPr lang="en-US" sz="1400" dirty="0">
                  <a:latin typeface="Calibri" charset="0"/>
                  <a:ea typeface="ＭＳ Ｐゴシック" charset="0"/>
                  <a:cs typeface="ＭＳ Ｐゴシック" charset="0"/>
                </a:rPr>
                <a:t> [0..1] : </a:t>
              </a:r>
              <a:r>
                <a:rPr lang="en-US" sz="1400" dirty="0" err="1">
                  <a:latin typeface="Calibri" charset="0"/>
                  <a:ea typeface="ＭＳ Ｐゴシック" charset="0"/>
                  <a:cs typeface="ＭＳ Ｐゴシック" charset="0"/>
                </a:rPr>
                <a:t>CI_Citation</a:t>
              </a:r>
              <a:endParaRPr lang="en-US" sz="1400" dirty="0"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1400" dirty="0" err="1">
                  <a:latin typeface="Calibri" charset="0"/>
                  <a:ea typeface="ＭＳ Ｐゴシック" charset="0"/>
                  <a:cs typeface="ＭＳ Ｐゴシック" charset="0"/>
                </a:rPr>
                <a:t>sourceExtent</a:t>
              </a:r>
              <a:r>
                <a:rPr lang="en-US" sz="1400" dirty="0">
                  <a:latin typeface="Calibri" charset="0"/>
                  <a:ea typeface="ＭＳ Ｐゴシック" charset="0"/>
                  <a:cs typeface="ＭＳ Ｐゴシック" charset="0"/>
                </a:rPr>
                <a:t> [0..*] : </a:t>
              </a:r>
              <a:r>
                <a:rPr lang="en-US" sz="1400" dirty="0" err="1">
                  <a:latin typeface="Calibri" charset="0"/>
                  <a:ea typeface="ＭＳ Ｐゴシック" charset="0"/>
                  <a:cs typeface="ＭＳ Ｐゴシック" charset="0"/>
                </a:rPr>
                <a:t>EX_Extent</a:t>
              </a:r>
              <a:endParaRPr lang="en-US" sz="1400" dirty="0">
                <a:latin typeface="Calibri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288" y="2546"/>
              <a:ext cx="2167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400">
                <a:ea typeface="ＭＳ Ｐゴシック" charset="0"/>
              </a:endParaRPr>
            </a:p>
          </p:txBody>
        </p:sp>
      </p:grpSp>
      <p:grpSp>
        <p:nvGrpSpPr>
          <p:cNvPr id="68614" name="Group 29"/>
          <p:cNvGrpSpPr>
            <a:grpSpLocks/>
          </p:cNvGrpSpPr>
          <p:nvPr/>
        </p:nvGrpSpPr>
        <p:grpSpPr bwMode="auto">
          <a:xfrm>
            <a:off x="5208588" y="3525839"/>
            <a:ext cx="3519487" cy="2408238"/>
            <a:chOff x="3251" y="3070"/>
            <a:chExt cx="1625" cy="1517"/>
          </a:xfrm>
        </p:grpSpPr>
        <p:sp>
          <p:nvSpPr>
            <p:cNvPr id="26" name="Text Box 26"/>
            <p:cNvSpPr txBox="1">
              <a:spLocks noChangeArrowheads="1"/>
            </p:cNvSpPr>
            <p:nvPr/>
          </p:nvSpPr>
          <p:spPr bwMode="auto">
            <a:xfrm>
              <a:off x="3251" y="3070"/>
              <a:ext cx="1625" cy="19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LE_ProcessStep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27" name="Text Box 27"/>
            <p:cNvSpPr txBox="1">
              <a:spLocks noChangeArrowheads="1"/>
            </p:cNvSpPr>
            <p:nvPr/>
          </p:nvSpPr>
          <p:spPr bwMode="auto">
            <a:xfrm>
              <a:off x="3251" y="3267"/>
              <a:ext cx="1625" cy="128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description : </a:t>
              </a: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rationale [0..1] : </a:t>
              </a: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stepDateTime</a:t>
              </a: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[0..1] : </a:t>
              </a: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DateTime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processor [0..*] : </a:t>
              </a: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CI_ResponsibleParty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reference [0..*] : CI_Citation</a:t>
              </a:r>
            </a:p>
            <a:p>
              <a:pPr>
                <a:defRPr/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scope [0..1]: </a:t>
              </a: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MD_Scope</a:t>
              </a:r>
            </a:p>
            <a:p>
              <a:pPr>
                <a:defRPr/>
              </a:pP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output [0..*] : LE_Source</a:t>
              </a:r>
            </a:p>
            <a:p>
              <a:pPr>
                <a:defRPr/>
              </a:pP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report : LE_ProcessStepReport [0..*]</a:t>
              </a:r>
            </a:p>
            <a:p>
              <a:pPr>
                <a:defRPr/>
              </a:pPr>
              <a:r>
                <a:rPr lang="en-US" sz="140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processingInformation : LE_Processing [0..1]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3251" y="4547"/>
              <a:ext cx="1625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40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35" name="AutoShape 1090"/>
          <p:cNvSpPr>
            <a:spLocks noChangeArrowheads="1"/>
          </p:cNvSpPr>
          <p:nvPr/>
        </p:nvSpPr>
        <p:spPr bwMode="auto">
          <a:xfrm>
            <a:off x="4738688" y="2105025"/>
            <a:ext cx="158750" cy="323850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20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8" name="Rectangle 27"/>
          <p:cNvSpPr>
            <a:spLocks noChangeArrowheads="1"/>
          </p:cNvSpPr>
          <p:nvPr/>
        </p:nvSpPr>
        <p:spPr bwMode="auto">
          <a:xfrm>
            <a:off x="1604963" y="3174745"/>
            <a:ext cx="110966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200">
                <a:ea typeface="ＭＳ Ｐゴシック" charset="0"/>
                <a:cs typeface="ＭＳ Ｐゴシック" charset="0"/>
              </a:rPr>
              <a:t>+ </a:t>
            </a:r>
            <a:r>
              <a:rPr lang="en-US" sz="1200">
                <a:ea typeface="ＭＳ Ｐゴシック" charset="0"/>
              </a:rPr>
              <a:t>source   </a:t>
            </a:r>
            <a:r>
              <a:rPr lang="en-US" sz="1200">
                <a:ea typeface="ＭＳ Ｐゴシック" charset="0"/>
                <a:cs typeface="ＭＳ Ｐゴシック" charset="0"/>
              </a:rPr>
              <a:t>0..*</a:t>
            </a:r>
          </a:p>
        </p:txBody>
      </p:sp>
      <p:sp>
        <p:nvSpPr>
          <p:cNvPr id="25" name="Rectangle 30"/>
          <p:cNvSpPr>
            <a:spLocks noChangeArrowheads="1"/>
          </p:cNvSpPr>
          <p:nvPr/>
        </p:nvSpPr>
        <p:spPr bwMode="auto">
          <a:xfrm>
            <a:off x="6968331" y="3208339"/>
            <a:ext cx="1501932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20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+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ea typeface="ＭＳ Ｐゴシック" charset="0"/>
              </a:rPr>
              <a:t>processStep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ea typeface="ＭＳ Ｐゴシック" charset="0"/>
              </a:rPr>
              <a:t>  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0..*</a:t>
            </a:r>
          </a:p>
        </p:txBody>
      </p:sp>
    </p:spTree>
    <p:extLst>
      <p:ext uri="{BB962C8B-B14F-4D97-AF65-F5344CB8AC3E}">
        <p14:creationId xmlns:p14="http://schemas.microsoft.com/office/powerpoint/2010/main" val="170734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020" name="Group 1"/>
          <p:cNvGrpSpPr>
            <a:grpSpLocks/>
          </p:cNvGrpSpPr>
          <p:nvPr/>
        </p:nvGrpSpPr>
        <p:grpSpPr bwMode="auto">
          <a:xfrm>
            <a:off x="2290259" y="1277369"/>
            <a:ext cx="1196578" cy="436675"/>
            <a:chOff x="2405062" y="289455"/>
            <a:chExt cx="2163763" cy="581126"/>
          </a:xfrm>
        </p:grpSpPr>
        <p:sp>
          <p:nvSpPr>
            <p:cNvPr id="38942" name="Text Box 1054"/>
            <p:cNvSpPr txBox="1">
              <a:spLocks noChangeArrowheads="1"/>
            </p:cNvSpPr>
            <p:nvPr/>
          </p:nvSpPr>
          <p:spPr bwMode="auto">
            <a:xfrm>
              <a:off x="2405062" y="289455"/>
              <a:ext cx="2161611" cy="430068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&lt;&lt;Abstract&gt;&gt;</a:t>
              </a:r>
            </a:p>
            <a:p>
              <a:pPr algn="ctr">
                <a:defRPr/>
              </a:pPr>
              <a:r>
                <a:rPr lang="en-US" sz="75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MD_ContentInformation</a:t>
              </a:r>
            </a:p>
          </p:txBody>
        </p:sp>
        <p:sp>
          <p:nvSpPr>
            <p:cNvPr id="38944" name="Rectangle 1056"/>
            <p:cNvSpPr>
              <a:spLocks noChangeArrowheads="1"/>
            </p:cNvSpPr>
            <p:nvPr/>
          </p:nvSpPr>
          <p:spPr bwMode="auto">
            <a:xfrm>
              <a:off x="2405062" y="796111"/>
              <a:ext cx="2161611" cy="74470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38951" name="Rectangle 1063"/>
            <p:cNvSpPr>
              <a:spLocks noChangeArrowheads="1"/>
            </p:cNvSpPr>
            <p:nvPr/>
          </p:nvSpPr>
          <p:spPr bwMode="auto">
            <a:xfrm>
              <a:off x="2407214" y="721801"/>
              <a:ext cx="2161611" cy="77639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38953" name="AutoShape 1065"/>
          <p:cNvSpPr>
            <a:spLocks noChangeArrowheads="1"/>
          </p:cNvSpPr>
          <p:nvPr/>
        </p:nvSpPr>
        <p:spPr bwMode="auto">
          <a:xfrm>
            <a:off x="2846281" y="1720622"/>
            <a:ext cx="79772" cy="105966"/>
          </a:xfrm>
          <a:prstGeom prst="triangle">
            <a:avLst>
              <a:gd name="adj" fmla="val 50000"/>
            </a:avLst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chemeClr val="bg1">
                  <a:lumMod val="65000"/>
                </a:schemeClr>
              </a:solidFill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38954" name="AutoShape 1066"/>
          <p:cNvCxnSpPr>
            <a:cxnSpLocks noChangeShapeType="1"/>
            <a:stCxn id="38953" idx="3"/>
            <a:endCxn id="38917" idx="0"/>
          </p:cNvCxnSpPr>
          <p:nvPr/>
        </p:nvCxnSpPr>
        <p:spPr bwMode="auto">
          <a:xfrm rot="5400000">
            <a:off x="2324057" y="1383214"/>
            <a:ext cx="118736" cy="1005484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bg1">
                <a:lumMod val="75000"/>
              </a:schemeClr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86024" name="Group 1083"/>
          <p:cNvGrpSpPr>
            <a:grpSpLocks/>
          </p:cNvGrpSpPr>
          <p:nvPr/>
        </p:nvGrpSpPr>
        <p:grpSpPr bwMode="auto">
          <a:xfrm>
            <a:off x="3169258" y="1888670"/>
            <a:ext cx="1445860" cy="1438872"/>
            <a:chOff x="3954" y="287"/>
            <a:chExt cx="1518" cy="1172"/>
          </a:xfrm>
        </p:grpSpPr>
        <p:sp>
          <p:nvSpPr>
            <p:cNvPr id="38968" name="Text Box 1080"/>
            <p:cNvSpPr txBox="1">
              <a:spLocks noChangeArrowheads="1"/>
            </p:cNvSpPr>
            <p:nvPr/>
          </p:nvSpPr>
          <p:spPr bwMode="auto">
            <a:xfrm>
              <a:off x="3954" y="287"/>
              <a:ext cx="1518" cy="271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MD_CoverageContentTypeCode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38969" name="Text Box 1081"/>
            <p:cNvSpPr txBox="1">
              <a:spLocks noChangeArrowheads="1"/>
            </p:cNvSpPr>
            <p:nvPr/>
          </p:nvSpPr>
          <p:spPr bwMode="auto">
            <a:xfrm>
              <a:off x="3954" y="559"/>
              <a:ext cx="1518" cy="853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image 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thematicClassification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physicalMeasurement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auxilliaryInformation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qualityInformation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referenceInformation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modelResult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coordinate</a:t>
              </a:r>
            </a:p>
          </p:txBody>
        </p:sp>
        <p:sp>
          <p:nvSpPr>
            <p:cNvPr id="38970" name="Rectangle 1082"/>
            <p:cNvSpPr>
              <a:spLocks noChangeArrowheads="1"/>
            </p:cNvSpPr>
            <p:nvPr/>
          </p:nvSpPr>
          <p:spPr bwMode="auto">
            <a:xfrm>
              <a:off x="3954" y="1412"/>
              <a:ext cx="1518" cy="47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86025" name="Group 1097"/>
          <p:cNvGrpSpPr>
            <a:grpSpLocks/>
          </p:cNvGrpSpPr>
          <p:nvPr/>
        </p:nvGrpSpPr>
        <p:grpSpPr bwMode="auto">
          <a:xfrm>
            <a:off x="735301" y="1945324"/>
            <a:ext cx="2290763" cy="689377"/>
            <a:chOff x="288" y="1300"/>
            <a:chExt cx="1924" cy="579"/>
          </a:xfrm>
        </p:grpSpPr>
        <p:sp>
          <p:nvSpPr>
            <p:cNvPr id="38917" name="Text Box 1029"/>
            <p:cNvSpPr txBox="1">
              <a:spLocks noChangeArrowheads="1"/>
            </p:cNvSpPr>
            <p:nvPr/>
          </p:nvSpPr>
          <p:spPr bwMode="auto">
            <a:xfrm>
              <a:off x="288" y="1300"/>
              <a:ext cx="1924" cy="17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MD_CoverageDescription</a:t>
              </a:r>
            </a:p>
          </p:txBody>
        </p:sp>
        <p:sp>
          <p:nvSpPr>
            <p:cNvPr id="38918" name="Text Box 1030"/>
            <p:cNvSpPr txBox="1">
              <a:spLocks noChangeArrowheads="1"/>
            </p:cNvSpPr>
            <p:nvPr/>
          </p:nvSpPr>
          <p:spPr bwMode="auto">
            <a:xfrm>
              <a:off x="288" y="1475"/>
              <a:ext cx="1924" cy="271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attributeDescription : RecordType 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processingLevelCode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MD_Identifer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[0..1] </a:t>
              </a:r>
            </a:p>
          </p:txBody>
        </p:sp>
        <p:sp>
          <p:nvSpPr>
            <p:cNvPr id="38919" name="Rectangle 1031"/>
            <p:cNvSpPr>
              <a:spLocks noChangeArrowheads="1"/>
            </p:cNvSpPr>
            <p:nvPr/>
          </p:nvSpPr>
          <p:spPr bwMode="auto">
            <a:xfrm>
              <a:off x="288" y="1748"/>
              <a:ext cx="1924" cy="47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38978" name="AutoShape 1090"/>
            <p:cNvSpPr>
              <a:spLocks noChangeArrowheads="1"/>
            </p:cNvSpPr>
            <p:nvPr/>
          </p:nvSpPr>
          <p:spPr bwMode="auto">
            <a:xfrm>
              <a:off x="1406" y="1799"/>
              <a:ext cx="49" cy="80"/>
            </a:xfrm>
            <a:prstGeom prst="diamond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50" name="Text Box 1029"/>
          <p:cNvSpPr txBox="1">
            <a:spLocks noChangeArrowheads="1"/>
          </p:cNvSpPr>
          <p:nvPr/>
        </p:nvSpPr>
        <p:spPr bwMode="auto">
          <a:xfrm>
            <a:off x="620757" y="2949576"/>
            <a:ext cx="2238375" cy="207170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Ins="0">
            <a:spAutoFit/>
          </a:bodyPr>
          <a:lstStyle/>
          <a:p>
            <a:pPr algn="ctr">
              <a:defRPr/>
            </a:pPr>
            <a:r>
              <a:rPr lang="en-US" sz="750" dirty="0" err="1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rPr>
              <a:t>MD_AttributeGroup</a:t>
            </a:r>
            <a:endParaRPr lang="en-US" sz="750" dirty="0">
              <a:solidFill>
                <a:schemeClr val="bg1">
                  <a:lumMod val="65000"/>
                </a:schemeClr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1" name="Text Box 1030"/>
          <p:cNvSpPr txBox="1">
            <a:spLocks noChangeArrowheads="1"/>
          </p:cNvSpPr>
          <p:nvPr/>
        </p:nvSpPr>
        <p:spPr bwMode="auto">
          <a:xfrm>
            <a:off x="620757" y="3157936"/>
            <a:ext cx="2238375" cy="207170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Ins="0">
            <a:spAutoFit/>
          </a:bodyPr>
          <a:lstStyle/>
          <a:p>
            <a:pPr>
              <a:defRPr/>
            </a:pPr>
            <a:r>
              <a: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rPr>
              <a:t>+ </a:t>
            </a:r>
            <a:r>
              <a:rPr lang="en-US" sz="750" dirty="0" err="1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rPr>
              <a:t>contentType</a:t>
            </a:r>
            <a:r>
              <a: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rPr>
              <a:t> [1..*] : </a:t>
            </a:r>
            <a:r>
              <a:rPr lang="en-US" sz="750" dirty="0" err="1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rPr>
              <a:t>MD_CoverageContentTypeCode</a:t>
            </a:r>
            <a:endParaRPr lang="en-US" sz="750" dirty="0">
              <a:solidFill>
                <a:schemeClr val="bg1">
                  <a:lumMod val="65000"/>
                </a:schemeClr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2" name="Rectangle 1031"/>
          <p:cNvSpPr>
            <a:spLocks noChangeArrowheads="1"/>
          </p:cNvSpPr>
          <p:nvPr/>
        </p:nvSpPr>
        <p:spPr bwMode="auto">
          <a:xfrm>
            <a:off x="620757" y="3367185"/>
            <a:ext cx="2238375" cy="55960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solidFill>
                <a:schemeClr val="bg1">
                  <a:lumMod val="65000"/>
                </a:schemeClr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3" name="AutoShape 1090"/>
          <p:cNvSpPr>
            <a:spLocks noChangeArrowheads="1"/>
          </p:cNvSpPr>
          <p:nvPr/>
        </p:nvSpPr>
        <p:spPr bwMode="auto">
          <a:xfrm>
            <a:off x="1701552" y="3429789"/>
            <a:ext cx="58170" cy="108347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55" name="AutoShape 1066"/>
          <p:cNvCxnSpPr>
            <a:cxnSpLocks noChangeShapeType="1"/>
            <a:stCxn id="38978" idx="2"/>
            <a:endCxn id="50" idx="0"/>
          </p:cNvCxnSpPr>
          <p:nvPr/>
        </p:nvCxnSpPr>
        <p:spPr bwMode="auto">
          <a:xfrm rot="5400000">
            <a:off x="1760331" y="2614315"/>
            <a:ext cx="314875" cy="355646"/>
          </a:xfrm>
          <a:prstGeom prst="bentConnector3">
            <a:avLst>
              <a:gd name="adj1" fmla="val 26363"/>
            </a:avLst>
          </a:prstGeom>
          <a:noFill/>
          <a:ln w="12700">
            <a:solidFill>
              <a:schemeClr val="bg1">
                <a:lumMod val="75000"/>
              </a:schemeClr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9" name="Rectangle 1096"/>
          <p:cNvSpPr>
            <a:spLocks noChangeArrowheads="1"/>
          </p:cNvSpPr>
          <p:nvPr/>
        </p:nvSpPr>
        <p:spPr bwMode="auto">
          <a:xfrm>
            <a:off x="944725" y="2663874"/>
            <a:ext cx="839390" cy="288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0" hangingPunct="0">
              <a:lnSpc>
                <a:spcPct val="60000"/>
              </a:lnSpc>
              <a:spcBef>
                <a:spcPct val="50000"/>
              </a:spcBef>
              <a:defRPr/>
            </a:pPr>
            <a:r>
              <a: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rPr>
              <a:t>+</a:t>
            </a:r>
            <a:r>
              <a:rPr lang="en-US" sz="750" dirty="0" err="1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rPr>
              <a:t>attributeGroup</a:t>
            </a:r>
            <a:endParaRPr lang="en-US" sz="750" dirty="0">
              <a:solidFill>
                <a:schemeClr val="bg1">
                  <a:lumMod val="65000"/>
                </a:schemeClr>
              </a:solidFill>
              <a:latin typeface="Calibri"/>
              <a:ea typeface="ＭＳ Ｐゴシック" charset="0"/>
              <a:cs typeface="Calibri"/>
            </a:endParaRPr>
          </a:p>
          <a:p>
            <a:pPr algn="r" eaLnBrk="0" hangingPunct="0">
              <a:lnSpc>
                <a:spcPct val="60000"/>
              </a:lnSpc>
              <a:spcBef>
                <a:spcPct val="50000"/>
              </a:spcBef>
              <a:defRPr/>
            </a:pPr>
            <a:r>
              <a: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rPr>
              <a:t>0..*</a:t>
            </a:r>
          </a:p>
        </p:txBody>
      </p:sp>
      <p:sp>
        <p:nvSpPr>
          <p:cNvPr id="62" name="Text Box 1049"/>
          <p:cNvSpPr txBox="1">
            <a:spLocks noChangeArrowheads="1"/>
          </p:cNvSpPr>
          <p:nvPr/>
        </p:nvSpPr>
        <p:spPr bwMode="auto">
          <a:xfrm>
            <a:off x="4640553" y="1332138"/>
            <a:ext cx="935831" cy="2077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75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MD_Metadata</a:t>
            </a:r>
          </a:p>
        </p:txBody>
      </p:sp>
      <p:sp>
        <p:nvSpPr>
          <p:cNvPr id="63" name="AutoShape 1050"/>
          <p:cNvSpPr>
            <a:spLocks noChangeArrowheads="1"/>
          </p:cNvSpPr>
          <p:nvPr/>
        </p:nvSpPr>
        <p:spPr bwMode="auto">
          <a:xfrm rot="5400000">
            <a:off x="4526848" y="1356547"/>
            <a:ext cx="77390" cy="140494"/>
          </a:xfrm>
          <a:prstGeom prst="diamond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chemeClr val="bg1">
                  <a:lumMod val="65000"/>
                </a:schemeClr>
              </a:solidFill>
              <a:ea typeface="ＭＳ Ｐゴシック" charset="0"/>
            </a:endParaRPr>
          </a:p>
        </p:txBody>
      </p:sp>
      <p:cxnSp>
        <p:nvCxnSpPr>
          <p:cNvPr id="67" name="AutoShape 1051"/>
          <p:cNvCxnSpPr>
            <a:cxnSpLocks noChangeShapeType="1"/>
            <a:stCxn id="63" idx="2"/>
            <a:endCxn id="38942" idx="3"/>
          </p:cNvCxnSpPr>
          <p:nvPr/>
        </p:nvCxnSpPr>
        <p:spPr bwMode="auto">
          <a:xfrm flipH="1">
            <a:off x="3485647" y="1426794"/>
            <a:ext cx="1009649" cy="12158"/>
          </a:xfrm>
          <a:prstGeom prst="straightConnector1">
            <a:avLst/>
          </a:prstGeom>
          <a:noFill/>
          <a:ln w="12700">
            <a:solidFill>
              <a:schemeClr val="bg1">
                <a:lumMod val="75000"/>
              </a:schemeClr>
            </a:solidFill>
            <a:round/>
            <a:headEnd type="none" w="lg" len="lg"/>
            <a:tailEnd type="arrow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2" name="Rectangle 1059"/>
          <p:cNvSpPr>
            <a:spLocks noChangeArrowheads="1"/>
          </p:cNvSpPr>
          <p:nvPr/>
        </p:nvSpPr>
        <p:spPr bwMode="auto">
          <a:xfrm>
            <a:off x="3504697" y="1415483"/>
            <a:ext cx="850106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contentInfo</a:t>
            </a:r>
            <a:r>
              <a: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76" name="Group 13"/>
          <p:cNvGrpSpPr>
            <a:grpSpLocks/>
          </p:cNvGrpSpPr>
          <p:nvPr/>
        </p:nvGrpSpPr>
        <p:grpSpPr bwMode="auto">
          <a:xfrm>
            <a:off x="6796075" y="1646628"/>
            <a:ext cx="1996802" cy="696521"/>
            <a:chOff x="1937" y="816"/>
            <a:chExt cx="1477" cy="585"/>
          </a:xfrm>
        </p:grpSpPr>
        <p:sp>
          <p:nvSpPr>
            <p:cNvPr id="80" name="Text Box 14"/>
            <p:cNvSpPr txBox="1">
              <a:spLocks noChangeArrowheads="1"/>
            </p:cNvSpPr>
            <p:nvPr/>
          </p:nvSpPr>
          <p:spPr bwMode="auto">
            <a:xfrm>
              <a:off x="1937" y="816"/>
              <a:ext cx="1477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ea typeface="ＭＳ Ｐゴシック" charset="0"/>
                  <a:cs typeface="ＭＳ Ｐゴシック" charset="0"/>
                </a:rPr>
                <a:t>LI_Lineage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1" name="Text Box 15"/>
            <p:cNvSpPr txBox="1">
              <a:spLocks noChangeArrowheads="1"/>
            </p:cNvSpPr>
            <p:nvPr/>
          </p:nvSpPr>
          <p:spPr bwMode="auto">
            <a:xfrm>
              <a:off x="1937" y="992"/>
              <a:ext cx="1477" cy="3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statement [0..*] : </a:t>
              </a:r>
              <a:r>
                <a:rPr lang="en-US" sz="75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b="1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scope [0..1]: </a:t>
              </a:r>
              <a:r>
                <a:rPr lang="en-US" sz="750" b="1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MD_Scope</a:t>
              </a:r>
              <a:endParaRPr lang="en-US" sz="750" b="1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additionalDocumentation</a:t>
              </a: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 [0..*] : </a:t>
              </a:r>
              <a:r>
                <a:rPr lang="en-US" sz="75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CI_Citation</a:t>
              </a:r>
              <a:endParaRPr lang="en-US" sz="75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2" name="Rectangle 16"/>
            <p:cNvSpPr>
              <a:spLocks noChangeArrowheads="1"/>
            </p:cNvSpPr>
            <p:nvPr/>
          </p:nvSpPr>
          <p:spPr bwMode="auto">
            <a:xfrm>
              <a:off x="1937" y="1361"/>
              <a:ext cx="1477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grpSp>
        <p:nvGrpSpPr>
          <p:cNvPr id="83" name="Group 21"/>
          <p:cNvGrpSpPr>
            <a:grpSpLocks/>
          </p:cNvGrpSpPr>
          <p:nvPr/>
        </p:nvGrpSpPr>
        <p:grpSpPr bwMode="auto">
          <a:xfrm>
            <a:off x="7061378" y="2959091"/>
            <a:ext cx="1739832" cy="926305"/>
            <a:chOff x="3251" y="3086"/>
            <a:chExt cx="1625" cy="778"/>
          </a:xfrm>
        </p:grpSpPr>
        <p:sp>
          <p:nvSpPr>
            <p:cNvPr id="84" name="Text Box 22"/>
            <p:cNvSpPr txBox="1">
              <a:spLocks noChangeArrowheads="1"/>
            </p:cNvSpPr>
            <p:nvPr/>
          </p:nvSpPr>
          <p:spPr bwMode="auto">
            <a:xfrm>
              <a:off x="3251" y="3086"/>
              <a:ext cx="1625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ea typeface="ＭＳ Ｐゴシック" charset="0"/>
                  <a:cs typeface="ＭＳ Ｐゴシック" charset="0"/>
                </a:rPr>
                <a:t>LE_ProcessStep</a:t>
              </a:r>
            </a:p>
          </p:txBody>
        </p:sp>
        <p:sp>
          <p:nvSpPr>
            <p:cNvPr id="85" name="Text Box 23"/>
            <p:cNvSpPr txBox="1">
              <a:spLocks noChangeArrowheads="1"/>
            </p:cNvSpPr>
            <p:nvPr/>
          </p:nvSpPr>
          <p:spPr bwMode="auto">
            <a:xfrm>
              <a:off x="3251" y="3262"/>
              <a:ext cx="1625" cy="5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description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rationale 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dateTime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 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DateTime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processor [0..*]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CI_ResponsibleParty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6" name="Rectangle 24"/>
            <p:cNvSpPr>
              <a:spLocks noChangeArrowheads="1"/>
            </p:cNvSpPr>
            <p:nvPr/>
          </p:nvSpPr>
          <p:spPr bwMode="auto">
            <a:xfrm>
              <a:off x="3251" y="3824"/>
              <a:ext cx="1625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sp>
        <p:nvSpPr>
          <p:cNvPr id="87" name="AutoShape 28"/>
          <p:cNvSpPr>
            <a:spLocks noChangeArrowheads="1"/>
          </p:cNvSpPr>
          <p:nvPr/>
        </p:nvSpPr>
        <p:spPr bwMode="auto">
          <a:xfrm rot="21600000">
            <a:off x="7556930" y="2351709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ea typeface="ＭＳ Ｐゴシック" charset="0"/>
            </a:endParaRPr>
          </a:p>
        </p:txBody>
      </p:sp>
      <p:cxnSp>
        <p:nvCxnSpPr>
          <p:cNvPr id="91" name="AutoShape 29"/>
          <p:cNvCxnSpPr>
            <a:cxnSpLocks noChangeShapeType="1"/>
            <a:stCxn id="87" idx="2"/>
            <a:endCxn id="84" idx="0"/>
          </p:cNvCxnSpPr>
          <p:nvPr/>
        </p:nvCxnSpPr>
        <p:spPr bwMode="auto">
          <a:xfrm rot="16200000" flipH="1">
            <a:off x="7530015" y="2557812"/>
            <a:ext cx="466888" cy="335669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2" name="Rectangle 30"/>
          <p:cNvSpPr>
            <a:spLocks noChangeArrowheads="1"/>
          </p:cNvSpPr>
          <p:nvPr/>
        </p:nvSpPr>
        <p:spPr bwMode="auto">
          <a:xfrm>
            <a:off x="7930734" y="2751337"/>
            <a:ext cx="945977" cy="207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ea typeface="ＭＳ Ｐゴシック" charset="0"/>
                <a:cs typeface="ＭＳ Ｐゴシック" charset="0"/>
              </a:rPr>
              <a:t>+ </a:t>
            </a:r>
            <a:r>
              <a:rPr lang="en-US" sz="750" dirty="0" err="1">
                <a:ea typeface="ＭＳ Ｐゴシック" charset="0"/>
              </a:rPr>
              <a:t>processStep</a:t>
            </a:r>
            <a:r>
              <a:rPr lang="en-US" sz="750" dirty="0">
                <a:ea typeface="ＭＳ Ｐゴシック" charset="0"/>
              </a:rPr>
              <a:t>   </a:t>
            </a:r>
            <a:r>
              <a:rPr lang="en-US" sz="750" dirty="0">
                <a:ea typeface="ＭＳ Ｐゴシック" charset="0"/>
                <a:cs typeface="ＭＳ Ｐゴシック" charset="0"/>
              </a:rPr>
              <a:t>0..*</a:t>
            </a:r>
          </a:p>
        </p:txBody>
      </p:sp>
      <p:grpSp>
        <p:nvGrpSpPr>
          <p:cNvPr id="93" name="Group 62"/>
          <p:cNvGrpSpPr>
            <a:grpSpLocks/>
          </p:cNvGrpSpPr>
          <p:nvPr/>
        </p:nvGrpSpPr>
        <p:grpSpPr bwMode="auto">
          <a:xfrm>
            <a:off x="7136982" y="4354277"/>
            <a:ext cx="1618611" cy="690565"/>
            <a:chOff x="982" y="2986"/>
            <a:chExt cx="1389" cy="580"/>
          </a:xfrm>
        </p:grpSpPr>
        <p:sp>
          <p:nvSpPr>
            <p:cNvPr id="94" name="Text Box 59"/>
            <p:cNvSpPr txBox="1">
              <a:spLocks noChangeArrowheads="1"/>
            </p:cNvSpPr>
            <p:nvPr/>
          </p:nvSpPr>
          <p:spPr bwMode="auto">
            <a:xfrm>
              <a:off x="982" y="2986"/>
              <a:ext cx="1389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ea typeface="ＭＳ Ｐゴシック" charset="0"/>
                  <a:cs typeface="ＭＳ Ｐゴシック" charset="0"/>
                </a:rPr>
                <a:t>LE_ProcessStepReport</a:t>
              </a:r>
            </a:p>
          </p:txBody>
        </p:sp>
        <p:sp>
          <p:nvSpPr>
            <p:cNvPr id="95" name="Text Box 60"/>
            <p:cNvSpPr txBox="1">
              <a:spLocks noChangeArrowheads="1"/>
            </p:cNvSpPr>
            <p:nvPr/>
          </p:nvSpPr>
          <p:spPr bwMode="auto">
            <a:xfrm>
              <a:off x="982" y="3158"/>
              <a:ext cx="1389" cy="3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name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description[0..1]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fileType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6" name="Rectangle 61"/>
            <p:cNvSpPr>
              <a:spLocks noChangeArrowheads="1"/>
            </p:cNvSpPr>
            <p:nvPr/>
          </p:nvSpPr>
          <p:spPr bwMode="auto">
            <a:xfrm>
              <a:off x="982" y="3526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sp>
        <p:nvSpPr>
          <p:cNvPr id="97" name="AutoShape 63"/>
          <p:cNvSpPr>
            <a:spLocks noChangeArrowheads="1"/>
          </p:cNvSpPr>
          <p:nvPr/>
        </p:nvSpPr>
        <p:spPr bwMode="auto">
          <a:xfrm>
            <a:off x="8143410" y="3893994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ea typeface="ＭＳ Ｐゴシック" charset="0"/>
            </a:endParaRPr>
          </a:p>
        </p:txBody>
      </p:sp>
      <p:cxnSp>
        <p:nvCxnSpPr>
          <p:cNvPr id="98" name="AutoShape 64"/>
          <p:cNvCxnSpPr>
            <a:cxnSpLocks noChangeShapeType="1"/>
            <a:stCxn id="97" idx="2"/>
            <a:endCxn id="94" idx="0"/>
          </p:cNvCxnSpPr>
          <p:nvPr/>
        </p:nvCxnSpPr>
        <p:spPr bwMode="auto">
          <a:xfrm rot="5400000">
            <a:off x="7904310" y="4076467"/>
            <a:ext cx="319775" cy="235817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9" name="Rectangle 65"/>
          <p:cNvSpPr>
            <a:spLocks noChangeArrowheads="1"/>
          </p:cNvSpPr>
          <p:nvPr/>
        </p:nvSpPr>
        <p:spPr bwMode="auto">
          <a:xfrm>
            <a:off x="8147845" y="4051509"/>
            <a:ext cx="620924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>
                <a:ea typeface="ＭＳ Ｐゴシック" charset="0"/>
                <a:cs typeface="ＭＳ Ｐゴシック" charset="0"/>
              </a:rPr>
              <a:t>+ </a:t>
            </a:r>
            <a:r>
              <a:rPr lang="en-US" sz="750">
                <a:ea typeface="ＭＳ Ｐゴシック" charset="0"/>
              </a:rPr>
              <a:t>report </a:t>
            </a:r>
            <a:r>
              <a:rPr lang="en-US" sz="750">
                <a:ea typeface="ＭＳ Ｐゴシック" charset="0"/>
                <a:cs typeface="ＭＳ Ｐゴシック" charset="0"/>
              </a:rPr>
              <a:t>0</a:t>
            </a:r>
            <a:r>
              <a:rPr lang="en-US" sz="750" dirty="0">
                <a:ea typeface="ＭＳ Ｐゴシック" charset="0"/>
                <a:cs typeface="ＭＳ Ｐゴシック" charset="0"/>
              </a:rPr>
              <a:t>..*</a:t>
            </a:r>
          </a:p>
        </p:txBody>
      </p:sp>
      <p:sp>
        <p:nvSpPr>
          <p:cNvPr id="100" name="AutoShape 1050"/>
          <p:cNvSpPr>
            <a:spLocks noChangeArrowheads="1"/>
          </p:cNvSpPr>
          <p:nvPr/>
        </p:nvSpPr>
        <p:spPr bwMode="auto">
          <a:xfrm rot="16200000">
            <a:off x="5612698" y="1345236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02" name="AutoShape 29"/>
          <p:cNvCxnSpPr>
            <a:cxnSpLocks noChangeShapeType="1"/>
            <a:endCxn id="80" idx="0"/>
          </p:cNvCxnSpPr>
          <p:nvPr/>
        </p:nvCxnSpPr>
        <p:spPr bwMode="auto">
          <a:xfrm>
            <a:off x="5694035" y="1415483"/>
            <a:ext cx="2100441" cy="231135"/>
          </a:xfrm>
          <a:prstGeom prst="bentConnector2">
            <a:avLst/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03" name="Group 62"/>
          <p:cNvGrpSpPr>
            <a:grpSpLocks/>
          </p:cNvGrpSpPr>
          <p:nvPr/>
        </p:nvGrpSpPr>
        <p:grpSpPr bwMode="auto">
          <a:xfrm>
            <a:off x="3169260" y="3465655"/>
            <a:ext cx="1418615" cy="689372"/>
            <a:chOff x="982" y="2986"/>
            <a:chExt cx="1390" cy="579"/>
          </a:xfrm>
        </p:grpSpPr>
        <p:sp>
          <p:nvSpPr>
            <p:cNvPr id="104" name="Text Box 59"/>
            <p:cNvSpPr txBox="1">
              <a:spLocks noChangeArrowheads="1"/>
            </p:cNvSpPr>
            <p:nvPr/>
          </p:nvSpPr>
          <p:spPr bwMode="auto">
            <a:xfrm>
              <a:off x="982" y="2986"/>
              <a:ext cx="1389" cy="17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MI_RangeElementDescription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05" name="Text Box 60"/>
            <p:cNvSpPr txBox="1">
              <a:spLocks noChangeArrowheads="1"/>
            </p:cNvSpPr>
            <p:nvPr/>
          </p:nvSpPr>
          <p:spPr bwMode="auto">
            <a:xfrm>
              <a:off x="982" y="3159"/>
              <a:ext cx="1389" cy="368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+ name 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+ definition 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rangeElement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[1..*] : Record</a:t>
              </a:r>
            </a:p>
          </p:txBody>
        </p:sp>
        <p:sp>
          <p:nvSpPr>
            <p:cNvPr id="106" name="Rectangle 61"/>
            <p:cNvSpPr>
              <a:spLocks noChangeArrowheads="1"/>
            </p:cNvSpPr>
            <p:nvPr/>
          </p:nvSpPr>
          <p:spPr bwMode="auto">
            <a:xfrm>
              <a:off x="983" y="3525"/>
              <a:ext cx="1389" cy="40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solidFill>
                  <a:schemeClr val="bg1">
                    <a:lumMod val="65000"/>
                  </a:schemeClr>
                </a:solidFill>
                <a:ea typeface="ＭＳ Ｐゴシック" charset="0"/>
              </a:endParaRPr>
            </a:p>
          </p:txBody>
        </p:sp>
      </p:grpSp>
      <p:cxnSp>
        <p:nvCxnSpPr>
          <p:cNvPr id="113" name="AutoShape 1066"/>
          <p:cNvCxnSpPr>
            <a:cxnSpLocks noChangeShapeType="1"/>
            <a:stCxn id="115" idx="2"/>
            <a:endCxn id="104" idx="1"/>
          </p:cNvCxnSpPr>
          <p:nvPr/>
        </p:nvCxnSpPr>
        <p:spPr bwMode="auto">
          <a:xfrm rot="16200000" flipH="1">
            <a:off x="2607315" y="3007295"/>
            <a:ext cx="930600" cy="193289"/>
          </a:xfrm>
          <a:prstGeom prst="bentConnector2">
            <a:avLst/>
          </a:prstGeom>
          <a:noFill/>
          <a:ln w="12700">
            <a:solidFill>
              <a:schemeClr val="bg1">
                <a:lumMod val="75000"/>
              </a:schemeClr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5" name="AutoShape 1090"/>
          <p:cNvSpPr>
            <a:spLocks noChangeArrowheads="1"/>
          </p:cNvSpPr>
          <p:nvPr/>
        </p:nvSpPr>
        <p:spPr bwMode="auto">
          <a:xfrm>
            <a:off x="2946800" y="2543390"/>
            <a:ext cx="58341" cy="95250"/>
          </a:xfrm>
          <a:prstGeom prst="diamond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chemeClr val="bg1">
                  <a:lumMod val="65000"/>
                </a:schemeClr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16" name="Rectangle 1059"/>
          <p:cNvSpPr>
            <a:spLocks noChangeArrowheads="1"/>
          </p:cNvSpPr>
          <p:nvPr/>
        </p:nvSpPr>
        <p:spPr bwMode="auto">
          <a:xfrm>
            <a:off x="7782252" y="1442902"/>
            <a:ext cx="1060607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resourceLineage</a:t>
            </a: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73" name="Group 5"/>
          <p:cNvGrpSpPr>
            <a:grpSpLocks/>
          </p:cNvGrpSpPr>
          <p:nvPr/>
        </p:nvGrpSpPr>
        <p:grpSpPr bwMode="auto">
          <a:xfrm>
            <a:off x="4741331" y="2386654"/>
            <a:ext cx="2020126" cy="804293"/>
            <a:chOff x="457200" y="1198563"/>
            <a:chExt cx="3430588" cy="1072526"/>
          </a:xfrm>
        </p:grpSpPr>
        <p:sp>
          <p:nvSpPr>
            <p:cNvPr id="74" name="Text Box 13"/>
            <p:cNvSpPr txBox="1">
              <a:spLocks noChangeArrowheads="1"/>
            </p:cNvSpPr>
            <p:nvPr/>
          </p:nvSpPr>
          <p:spPr bwMode="auto">
            <a:xfrm>
              <a:off x="457200" y="1198563"/>
              <a:ext cx="3430588" cy="27703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MD_GridSpatialRepresentation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5" name="Text Box 14"/>
            <p:cNvSpPr txBox="1">
              <a:spLocks noChangeArrowheads="1"/>
            </p:cNvSpPr>
            <p:nvPr/>
          </p:nvSpPr>
          <p:spPr bwMode="auto">
            <a:xfrm>
              <a:off x="457200" y="1473862"/>
              <a:ext cx="3430588" cy="738758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b="1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scope : </a:t>
              </a:r>
              <a:r>
                <a:rPr lang="en-US" sz="750" b="1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MD_Scope</a:t>
              </a:r>
              <a:endParaRPr lang="en-US" sz="750" b="1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numberOfDimensions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cellGeometry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transformationParameterAvailability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Boolean</a:t>
              </a:r>
            </a:p>
          </p:txBody>
        </p:sp>
        <p:sp>
          <p:nvSpPr>
            <p:cNvPr id="77" name="Rectangle 15"/>
            <p:cNvSpPr>
              <a:spLocks noChangeArrowheads="1"/>
            </p:cNvSpPr>
            <p:nvPr/>
          </p:nvSpPr>
          <p:spPr bwMode="auto">
            <a:xfrm>
              <a:off x="457200" y="2210756"/>
              <a:ext cx="3430588" cy="60333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60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90" name="Group 55"/>
          <p:cNvGrpSpPr>
            <a:grpSpLocks/>
          </p:cNvGrpSpPr>
          <p:nvPr/>
        </p:nvGrpSpPr>
        <p:grpSpPr bwMode="auto">
          <a:xfrm>
            <a:off x="4731070" y="3639036"/>
            <a:ext cx="2195513" cy="1033467"/>
            <a:chOff x="288" y="2583"/>
            <a:chExt cx="2010" cy="868"/>
          </a:xfrm>
        </p:grpSpPr>
        <p:sp>
          <p:nvSpPr>
            <p:cNvPr id="101" name="Text Box 32"/>
            <p:cNvSpPr txBox="1">
              <a:spLocks noChangeArrowheads="1"/>
            </p:cNvSpPr>
            <p:nvPr/>
          </p:nvSpPr>
          <p:spPr bwMode="auto">
            <a:xfrm>
              <a:off x="288" y="2583"/>
              <a:ext cx="2010" cy="271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75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&lt;&lt;DataType&gt;&gt;</a:t>
              </a:r>
            </a:p>
            <a:p>
              <a:pPr algn="ctr">
                <a:defRPr/>
              </a:pPr>
              <a:r>
                <a:rPr lang="en-US" sz="75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MD_Dimension</a:t>
              </a:r>
            </a:p>
          </p:txBody>
        </p:sp>
        <p:sp>
          <p:nvSpPr>
            <p:cNvPr id="107" name="Text Box 33"/>
            <p:cNvSpPr txBox="1">
              <a:spLocks noChangeArrowheads="1"/>
            </p:cNvSpPr>
            <p:nvPr/>
          </p:nvSpPr>
          <p:spPr bwMode="auto">
            <a:xfrm>
              <a:off x="288" y="2853"/>
              <a:ext cx="2010" cy="562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dimensionName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dimensionSize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resolution : Measure [0..1]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dimensionTitle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[0..1]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dimensionDescription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[ 0..1]</a:t>
              </a:r>
            </a:p>
          </p:txBody>
        </p:sp>
        <p:sp>
          <p:nvSpPr>
            <p:cNvPr id="108" name="Rectangle 34"/>
            <p:cNvSpPr>
              <a:spLocks noChangeArrowheads="1"/>
            </p:cNvSpPr>
            <p:nvPr/>
          </p:nvSpPr>
          <p:spPr bwMode="auto">
            <a:xfrm>
              <a:off x="288" y="3417"/>
              <a:ext cx="2010" cy="3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35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09" name="AutoShape 1050"/>
          <p:cNvSpPr>
            <a:spLocks noChangeArrowheads="1"/>
          </p:cNvSpPr>
          <p:nvPr/>
        </p:nvSpPr>
        <p:spPr bwMode="auto">
          <a:xfrm>
            <a:off x="5242552" y="1549935"/>
            <a:ext cx="77390" cy="140494"/>
          </a:xfrm>
          <a:prstGeom prst="diamond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10" name="AutoShape 29"/>
          <p:cNvCxnSpPr>
            <a:cxnSpLocks noChangeShapeType="1"/>
            <a:stCxn id="109" idx="2"/>
          </p:cNvCxnSpPr>
          <p:nvPr/>
        </p:nvCxnSpPr>
        <p:spPr bwMode="auto">
          <a:xfrm rot="16200000" flipH="1">
            <a:off x="4987388" y="1984288"/>
            <a:ext cx="712256" cy="124536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bg1">
                <a:lumMod val="75000"/>
              </a:schemeClr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1" name="AutoShape 1050"/>
          <p:cNvSpPr>
            <a:spLocks noChangeArrowheads="1"/>
          </p:cNvSpPr>
          <p:nvPr/>
        </p:nvSpPr>
        <p:spPr bwMode="auto">
          <a:xfrm>
            <a:off x="5203857" y="3192609"/>
            <a:ext cx="77390" cy="140494"/>
          </a:xfrm>
          <a:prstGeom prst="diamond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chemeClr val="bg1">
                  <a:lumMod val="65000"/>
                </a:schemeClr>
              </a:solidFill>
              <a:ea typeface="ＭＳ Ｐゴシック" charset="0"/>
            </a:endParaRPr>
          </a:p>
        </p:txBody>
      </p:sp>
      <p:cxnSp>
        <p:nvCxnSpPr>
          <p:cNvPr id="112" name="AutoShape 29"/>
          <p:cNvCxnSpPr>
            <a:cxnSpLocks noChangeShapeType="1"/>
            <a:stCxn id="111" idx="2"/>
          </p:cNvCxnSpPr>
          <p:nvPr/>
        </p:nvCxnSpPr>
        <p:spPr bwMode="auto">
          <a:xfrm rot="5400000">
            <a:off x="5089920" y="3484021"/>
            <a:ext cx="303551" cy="1714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bg1">
                <a:lumMod val="75000"/>
              </a:schemeClr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" name="Rectangle 11"/>
          <p:cNvSpPr/>
          <p:nvPr/>
        </p:nvSpPr>
        <p:spPr>
          <a:xfrm>
            <a:off x="5218865" y="3274671"/>
            <a:ext cx="1412660" cy="3231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+ </a:t>
            </a:r>
            <a:r>
              <a:rPr lang="en-US" sz="750" dirty="0" err="1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axisDimensionProperties</a:t>
            </a:r>
            <a:r>
              <a: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 [0..*]</a:t>
            </a:r>
          </a:p>
        </p:txBody>
      </p:sp>
      <p:grpSp>
        <p:nvGrpSpPr>
          <p:cNvPr id="114" name="Group 35"/>
          <p:cNvGrpSpPr>
            <a:grpSpLocks/>
          </p:cNvGrpSpPr>
          <p:nvPr/>
        </p:nvGrpSpPr>
        <p:grpSpPr bwMode="auto">
          <a:xfrm>
            <a:off x="4500328" y="4803544"/>
            <a:ext cx="1372695" cy="932259"/>
            <a:chOff x="4224" y="2503"/>
            <a:chExt cx="1248" cy="783"/>
          </a:xfrm>
        </p:grpSpPr>
        <p:sp>
          <p:nvSpPr>
            <p:cNvPr id="117" name="Text Box 36"/>
            <p:cNvSpPr txBox="1">
              <a:spLocks noChangeArrowheads="1"/>
            </p:cNvSpPr>
            <p:nvPr/>
          </p:nvSpPr>
          <p:spPr bwMode="auto">
            <a:xfrm>
              <a:off x="4224" y="2503"/>
              <a:ext cx="1248" cy="271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45720" rIns="45720"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18" name="Text Box 37"/>
            <p:cNvSpPr txBox="1">
              <a:spLocks noChangeArrowheads="1"/>
            </p:cNvSpPr>
            <p:nvPr/>
          </p:nvSpPr>
          <p:spPr bwMode="auto">
            <a:xfrm>
              <a:off x="4224" y="2775"/>
              <a:ext cx="1248" cy="465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row                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crossTrack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column          + 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line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vertical           + 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sample</a:t>
              </a: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track               + 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time</a:t>
              </a:r>
            </a:p>
          </p:txBody>
        </p:sp>
        <p:sp>
          <p:nvSpPr>
            <p:cNvPr id="120" name="Rectangle 38"/>
            <p:cNvSpPr>
              <a:spLocks noChangeArrowheads="1"/>
            </p:cNvSpPr>
            <p:nvPr/>
          </p:nvSpPr>
          <p:spPr bwMode="auto">
            <a:xfrm>
              <a:off x="4224" y="3239"/>
              <a:ext cx="1248" cy="47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35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21" name="Title 1"/>
          <p:cNvSpPr>
            <a:spLocks noGrp="1"/>
          </p:cNvSpPr>
          <p:nvPr>
            <p:ph type="title"/>
          </p:nvPr>
        </p:nvSpPr>
        <p:spPr>
          <a:xfrm>
            <a:off x="18254" y="360924"/>
            <a:ext cx="2720643" cy="513929"/>
          </a:xfrm>
        </p:spPr>
        <p:txBody>
          <a:bodyPr>
            <a:normAutofit fontScale="90000"/>
          </a:bodyPr>
          <a:lstStyle/>
          <a:p>
            <a:r>
              <a:rPr lang="en-US" smtClean="0"/>
              <a:t>ISO Ideas</a:t>
            </a:r>
            <a:endParaRPr lang="en-US" dirty="0"/>
          </a:p>
        </p:txBody>
      </p:sp>
      <p:sp>
        <p:nvSpPr>
          <p:cNvPr id="88" name="Rectangle 1059"/>
          <p:cNvSpPr>
            <a:spLocks noChangeArrowheads="1"/>
          </p:cNvSpPr>
          <p:nvPr/>
        </p:nvSpPr>
        <p:spPr bwMode="auto">
          <a:xfrm>
            <a:off x="5390820" y="2069223"/>
            <a:ext cx="1185073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spatialRepresentationInfo</a:t>
            </a:r>
            <a:r>
              <a: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119" name="Group 35"/>
          <p:cNvGrpSpPr>
            <a:grpSpLocks/>
          </p:cNvGrpSpPr>
          <p:nvPr/>
        </p:nvGrpSpPr>
        <p:grpSpPr bwMode="auto">
          <a:xfrm>
            <a:off x="5985734" y="4802627"/>
            <a:ext cx="1059058" cy="690563"/>
            <a:chOff x="4221" y="2503"/>
            <a:chExt cx="1251" cy="435"/>
          </a:xfrm>
        </p:grpSpPr>
        <p:sp>
          <p:nvSpPr>
            <p:cNvPr id="122" name="Text Box 36"/>
            <p:cNvSpPr txBox="1">
              <a:spLocks noChangeArrowheads="1"/>
            </p:cNvSpPr>
            <p:nvPr/>
          </p:nvSpPr>
          <p:spPr bwMode="auto">
            <a:xfrm>
              <a:off x="4221" y="2503"/>
              <a:ext cx="1251" cy="20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 rIns="0"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>
                <a:defRPr/>
              </a:pPr>
              <a:r>
                <a:rPr lang="en-US" sz="750" dirty="0" err="1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3" name="Text Box 37"/>
            <p:cNvSpPr txBox="1">
              <a:spLocks noChangeArrowheads="1"/>
            </p:cNvSpPr>
            <p:nvPr/>
          </p:nvSpPr>
          <p:spPr bwMode="auto">
            <a:xfrm>
              <a:off x="4224" y="2705"/>
              <a:ext cx="1248" cy="20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point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        + voxel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area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          + stratum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4" name="Rectangle 38"/>
            <p:cNvSpPr>
              <a:spLocks noChangeArrowheads="1"/>
            </p:cNvSpPr>
            <p:nvPr/>
          </p:nvSpPr>
          <p:spPr bwMode="auto">
            <a:xfrm>
              <a:off x="4224" y="2909"/>
              <a:ext cx="1248" cy="29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75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29" name="Rectangle 1096"/>
          <p:cNvSpPr>
            <a:spLocks noChangeArrowheads="1"/>
          </p:cNvSpPr>
          <p:nvPr/>
        </p:nvSpPr>
        <p:spPr bwMode="auto">
          <a:xfrm>
            <a:off x="2238214" y="4102683"/>
            <a:ext cx="850106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chemeClr val="bg1">
                    <a:lumMod val="65000"/>
                  </a:schemeClr>
                </a:solidFill>
                <a:latin typeface="Calibri"/>
                <a:ea typeface="ＭＳ Ｐゴシック" charset="0"/>
                <a:cs typeface="Calibri"/>
              </a:rPr>
              <a:t>+attribute 0..*</a:t>
            </a:r>
          </a:p>
        </p:txBody>
      </p:sp>
      <p:grpSp>
        <p:nvGrpSpPr>
          <p:cNvPr id="132" name="Group 59"/>
          <p:cNvGrpSpPr>
            <a:grpSpLocks/>
          </p:cNvGrpSpPr>
          <p:nvPr/>
        </p:nvGrpSpPr>
        <p:grpSpPr bwMode="auto">
          <a:xfrm>
            <a:off x="613859" y="4310510"/>
            <a:ext cx="3400004" cy="1160871"/>
            <a:chOff x="4121727" y="4386700"/>
            <a:chExt cx="4833681" cy="1547819"/>
          </a:xfrm>
        </p:grpSpPr>
        <p:grpSp>
          <p:nvGrpSpPr>
            <p:cNvPr id="133" name="Group 61"/>
            <p:cNvGrpSpPr>
              <a:grpSpLocks/>
            </p:cNvGrpSpPr>
            <p:nvPr/>
          </p:nvGrpSpPr>
          <p:grpSpPr bwMode="auto">
            <a:xfrm>
              <a:off x="4121727" y="4386700"/>
              <a:ext cx="4690486" cy="1547819"/>
              <a:chOff x="1031" y="2704"/>
              <a:chExt cx="1234" cy="975"/>
            </a:xfrm>
          </p:grpSpPr>
          <p:sp>
            <p:nvSpPr>
              <p:cNvPr id="135" name="Text Box 1075"/>
              <p:cNvSpPr txBox="1">
                <a:spLocks noChangeArrowheads="1"/>
              </p:cNvSpPr>
              <p:nvPr/>
            </p:nvSpPr>
            <p:spPr bwMode="auto">
              <a:xfrm>
                <a:off x="1031" y="2704"/>
                <a:ext cx="1234" cy="174"/>
              </a:xfrm>
              <a:prstGeom prst="rect">
                <a:avLst/>
              </a:prstGeom>
              <a:noFill/>
              <a:ln w="9525">
                <a:solidFill>
                  <a:schemeClr val="bg1">
                    <a:lumMod val="75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sz="750" dirty="0" err="1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MD_SampleDimension</a:t>
                </a:r>
                <a:endPara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endParaRPr>
              </a:p>
            </p:txBody>
          </p:sp>
          <p:sp>
            <p:nvSpPr>
              <p:cNvPr id="136" name="Text Box 1076"/>
              <p:cNvSpPr txBox="1">
                <a:spLocks noChangeArrowheads="1"/>
              </p:cNvSpPr>
              <p:nvPr/>
            </p:nvSpPr>
            <p:spPr bwMode="auto">
              <a:xfrm>
                <a:off x="1031" y="2876"/>
                <a:ext cx="1234" cy="756"/>
              </a:xfrm>
              <a:prstGeom prst="rect">
                <a:avLst/>
              </a:prstGeom>
              <a:noFill/>
              <a:ln w="9525">
                <a:solidFill>
                  <a:schemeClr val="bg1">
                    <a:lumMod val="75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750" dirty="0">
                    <a:solidFill>
                      <a:schemeClr val="bg1">
                        <a:lumMod val="65000"/>
                      </a:schemeClr>
                    </a:solidFill>
                    <a:ea typeface="ＭＳ Ｐゴシック" charset="0"/>
                    <a:cs typeface="Calibri"/>
                  </a:rPr>
                  <a:t>+ description : </a:t>
                </a:r>
                <a:r>
                  <a:rPr lang="en-US" sz="750" dirty="0" err="1">
                    <a:solidFill>
                      <a:schemeClr val="bg1">
                        <a:lumMod val="65000"/>
                      </a:schemeClr>
                    </a:solidFill>
                    <a:ea typeface="ＭＳ Ｐゴシック" charset="0"/>
                    <a:cs typeface="Calibri"/>
                  </a:rPr>
                  <a:t>CharacterString</a:t>
                </a:r>
                <a:r>
                  <a:rPr lang="en-US" sz="750" dirty="0">
                    <a:solidFill>
                      <a:schemeClr val="bg1">
                        <a:lumMod val="65000"/>
                      </a:schemeClr>
                    </a:solidFill>
                    <a:ea typeface="ＭＳ Ｐゴシック" charset="0"/>
                    <a:cs typeface="Calibri"/>
                  </a:rPr>
                  <a:t> [0..1]</a:t>
                </a:r>
              </a:p>
              <a:p>
                <a:pPr>
                  <a:defRPr/>
                </a:pPr>
                <a:r>
                  <a:rPr lang="en-US" sz="750" dirty="0">
                    <a:solidFill>
                      <a:schemeClr val="bg1">
                        <a:lumMod val="65000"/>
                      </a:schemeClr>
                    </a:solidFill>
                    <a:ea typeface="ＭＳ Ｐゴシック" charset="0"/>
                    <a:cs typeface="Calibri"/>
                  </a:rPr>
                  <a:t>+ name : </a:t>
                </a:r>
                <a:r>
                  <a:rPr lang="en-US" sz="750" dirty="0" err="1">
                    <a:solidFill>
                      <a:schemeClr val="bg1">
                        <a:lumMod val="65000"/>
                      </a:schemeClr>
                    </a:solidFill>
                    <a:ea typeface="ＭＳ Ｐゴシック" charset="0"/>
                    <a:cs typeface="Calibri"/>
                  </a:rPr>
                  <a:t>MD_Identifier</a:t>
                </a:r>
                <a:r>
                  <a:rPr lang="en-US" sz="750" dirty="0">
                    <a:solidFill>
                      <a:schemeClr val="bg1">
                        <a:lumMod val="65000"/>
                      </a:schemeClr>
                    </a:solidFill>
                    <a:ea typeface="ＭＳ Ｐゴシック" charset="0"/>
                    <a:cs typeface="Calibri"/>
                  </a:rPr>
                  <a:t> [0..*]</a:t>
                </a:r>
              </a:p>
              <a:p>
                <a:pPr>
                  <a:defRPr/>
                </a:pPr>
                <a:r>
                  <a:rPr lang="en-US" sz="750" dirty="0" smtClean="0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 smtClean="0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maxValue</a:t>
                </a:r>
                <a:r>
                  <a:rPr lang="en-US" sz="750" dirty="0" smtClean="0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 : Real [0..1]</a:t>
                </a:r>
              </a:p>
              <a:p>
                <a:pPr>
                  <a:defRPr/>
                </a:pPr>
                <a:r>
                  <a:rPr lang="en-US" sz="750" dirty="0" smtClean="0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minValue</a:t>
                </a:r>
                <a:r>
                  <a:rPr lang="en-US" sz="750" dirty="0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 : Real [0..1] </a:t>
                </a:r>
              </a:p>
              <a:p>
                <a:pPr>
                  <a:defRPr/>
                </a:pPr>
                <a:r>
                  <a:rPr lang="en-US" sz="750" dirty="0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+ units : </a:t>
                </a:r>
                <a:r>
                  <a:rPr lang="en-US" sz="750" dirty="0" err="1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UnitOfMeasure</a:t>
                </a:r>
                <a:r>
                  <a:rPr lang="en-US" sz="750" dirty="0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 [0..1]</a:t>
                </a:r>
              </a:p>
              <a:p>
                <a:pPr>
                  <a:defRPr/>
                </a:pPr>
                <a:r>
                  <a:rPr lang="en-US" sz="750" dirty="0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scaleFactor</a:t>
                </a:r>
                <a:r>
                  <a:rPr lang="en-US" sz="750" dirty="0">
                    <a:solidFill>
                      <a:schemeClr val="bg1">
                        <a:lumMod val="65000"/>
                      </a:schemeClr>
                    </a:solidFill>
                    <a:latin typeface="Calibri"/>
                    <a:ea typeface="ＭＳ Ｐゴシック" charset="0"/>
                    <a:cs typeface="Calibri"/>
                  </a:rPr>
                  <a:t> : Real [0..1] </a:t>
                </a:r>
                <a:endPara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endParaRPr>
              </a:p>
              <a:p>
                <a:pPr>
                  <a:defRPr/>
                </a:pPr>
                <a:r>
                  <a:rPr lang="en-US" sz="750" dirty="0">
                    <a:solidFill>
                      <a:schemeClr val="bg1">
                        <a:lumMod val="65000"/>
                      </a:schemeClr>
                    </a:solidFill>
                    <a:ea typeface="ＭＳ Ｐゴシック" charset="0"/>
                    <a:cs typeface="Calibri"/>
                  </a:rPr>
                  <a:t>+ offset : Real [0..1</a:t>
                </a:r>
                <a:r>
                  <a:rPr lang="en-US" sz="750" dirty="0" smtClean="0">
                    <a:solidFill>
                      <a:schemeClr val="bg1">
                        <a:lumMod val="65000"/>
                      </a:schemeClr>
                    </a:solidFill>
                    <a:ea typeface="ＭＳ Ｐゴシック" charset="0"/>
                    <a:cs typeface="Calibri"/>
                  </a:rPr>
                  <a:t>]</a:t>
                </a:r>
                <a:endParaRPr lang="en-US" sz="750" dirty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Calibri"/>
                </a:endParaRPr>
              </a:p>
            </p:txBody>
          </p:sp>
          <p:sp>
            <p:nvSpPr>
              <p:cNvPr id="137" name="Rectangle 136"/>
              <p:cNvSpPr>
                <a:spLocks noChangeArrowheads="1"/>
              </p:cNvSpPr>
              <p:nvPr/>
            </p:nvSpPr>
            <p:spPr bwMode="auto">
              <a:xfrm>
                <a:off x="1031" y="3632"/>
                <a:ext cx="1234" cy="47"/>
              </a:xfrm>
              <a:prstGeom prst="rect">
                <a:avLst/>
              </a:prstGeom>
              <a:noFill/>
              <a:ln w="9525">
                <a:solidFill>
                  <a:schemeClr val="bg1">
                    <a:lumMod val="75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75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endParaRPr>
              </a:p>
            </p:txBody>
          </p:sp>
        </p:grpSp>
        <p:sp>
          <p:nvSpPr>
            <p:cNvPr id="134" name="TextBox 62"/>
            <p:cNvSpPr txBox="1">
              <a:spLocks noChangeArrowheads="1"/>
            </p:cNvSpPr>
            <p:nvPr/>
          </p:nvSpPr>
          <p:spPr bwMode="auto">
            <a:xfrm>
              <a:off x="6399834" y="4630452"/>
              <a:ext cx="2555574" cy="10464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defRPr/>
              </a:pP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meanValue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latin typeface="Calibri"/>
                  <a:ea typeface="ＭＳ Ｐゴシック" charset="0"/>
                  <a:cs typeface="Calibri"/>
                </a:rPr>
                <a:t> : Real [0..1]</a:t>
              </a:r>
            </a:p>
            <a:p>
              <a:pPr eaLnBrk="1" hangingPunct="1"/>
              <a:r>
                <a:rPr lang="en-US" altLang="x-none" sz="750" dirty="0" smtClean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numberOfValues</a:t>
              </a:r>
              <a:r>
                <a:rPr lang="en-US" altLang="x-none" sz="75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 : Integer [0..1]</a:t>
              </a:r>
            </a:p>
            <a:p>
              <a:pPr eaLnBrk="1" hangingPunct="1"/>
              <a:r>
                <a:rPr lang="en-US" altLang="x-none" sz="75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standardDeviation</a:t>
              </a:r>
              <a:r>
                <a:rPr lang="en-US" altLang="x-none" sz="75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 : Real [0..1]</a:t>
              </a:r>
            </a:p>
            <a:p>
              <a:pPr eaLnBrk="1" hangingPunct="1"/>
              <a:r>
                <a:rPr lang="en-US" altLang="x-none" sz="75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otherPropertyType</a:t>
              </a:r>
              <a:r>
                <a:rPr lang="en-US" altLang="x-none" sz="75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 : </a:t>
              </a:r>
              <a:r>
                <a:rPr lang="en-US" altLang="x-none" sz="75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RecordType</a:t>
              </a:r>
              <a:r>
                <a:rPr lang="en-US" altLang="x-none" sz="75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 [0..1]</a:t>
              </a:r>
            </a:p>
            <a:p>
              <a:pPr eaLnBrk="1" hangingPunct="1"/>
              <a:r>
                <a:rPr lang="en-US" altLang="x-none" sz="75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otherProperty</a:t>
              </a:r>
              <a:r>
                <a:rPr lang="en-US" altLang="x-none" sz="75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 : Record [0..1]</a:t>
              </a:r>
            </a:p>
            <a:p>
              <a:pPr eaLnBrk="1" hangingPunct="1"/>
              <a:r>
                <a:rPr lang="en-US" altLang="x-none" sz="75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bitsPerValue</a:t>
              </a:r>
              <a:r>
                <a:rPr lang="en-US" altLang="x-none" sz="750" dirty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 : Integer [0..1]</a:t>
              </a:r>
            </a:p>
          </p:txBody>
        </p:sp>
      </p:grpSp>
      <p:grpSp>
        <p:nvGrpSpPr>
          <p:cNvPr id="138" name="Group 62"/>
          <p:cNvGrpSpPr>
            <a:grpSpLocks/>
          </p:cNvGrpSpPr>
          <p:nvPr/>
        </p:nvGrpSpPr>
        <p:grpSpPr bwMode="auto">
          <a:xfrm>
            <a:off x="2316997" y="5635472"/>
            <a:ext cx="1212873" cy="575071"/>
            <a:chOff x="975" y="2992"/>
            <a:chExt cx="1389" cy="483"/>
          </a:xfrm>
        </p:grpSpPr>
        <p:sp>
          <p:nvSpPr>
            <p:cNvPr id="139" name="Text Box 59"/>
            <p:cNvSpPr txBox="1">
              <a:spLocks noChangeArrowheads="1"/>
            </p:cNvSpPr>
            <p:nvPr/>
          </p:nvSpPr>
          <p:spPr bwMode="auto">
            <a:xfrm>
              <a:off x="976" y="2992"/>
              <a:ext cx="1388" cy="17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750" dirty="0" err="1" smtClean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MemberName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40" name="Text Box 60"/>
            <p:cNvSpPr txBox="1">
              <a:spLocks noChangeArrowheads="1"/>
            </p:cNvSpPr>
            <p:nvPr/>
          </p:nvSpPr>
          <p:spPr bwMode="auto">
            <a:xfrm>
              <a:off x="975" y="3165"/>
              <a:ext cx="1389" cy="271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 smtClean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aName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750" dirty="0" err="1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 smtClean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typeName</a:t>
              </a:r>
              <a:r>
                <a:rPr lang="en-US" sz="750" dirty="0" smtClean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750" dirty="0" err="1" smtClean="0">
                  <a:solidFill>
                    <a:schemeClr val="bg1">
                      <a:lumMod val="65000"/>
                    </a:schemeClr>
                  </a:solidFill>
                  <a:ea typeface="ＭＳ Ｐゴシック" charset="0"/>
                  <a:cs typeface="ＭＳ Ｐゴシック" charset="0"/>
                </a:rPr>
                <a:t>aName</a:t>
              </a:r>
              <a:endParaRPr lang="en-US" sz="75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41" name="Rectangle 61"/>
            <p:cNvSpPr>
              <a:spLocks noChangeArrowheads="1"/>
            </p:cNvSpPr>
            <p:nvPr/>
          </p:nvSpPr>
          <p:spPr bwMode="auto">
            <a:xfrm>
              <a:off x="975" y="3435"/>
              <a:ext cx="1389" cy="40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solidFill>
                  <a:schemeClr val="bg1">
                    <a:lumMod val="65000"/>
                  </a:schemeClr>
                </a:solidFill>
                <a:ea typeface="ＭＳ Ｐゴシック" charset="0"/>
              </a:endParaRPr>
            </a:p>
          </p:txBody>
        </p:sp>
      </p:grpSp>
      <p:cxnSp>
        <p:nvCxnSpPr>
          <p:cNvPr id="142" name="AutoShape 1093"/>
          <p:cNvCxnSpPr>
            <a:cxnSpLocks noChangeShapeType="1"/>
          </p:cNvCxnSpPr>
          <p:nvPr/>
        </p:nvCxnSpPr>
        <p:spPr bwMode="auto">
          <a:xfrm rot="16200000" flipH="1">
            <a:off x="1677182" y="5098367"/>
            <a:ext cx="158700" cy="1122678"/>
          </a:xfrm>
          <a:prstGeom prst="bentConnector2">
            <a:avLst/>
          </a:prstGeom>
          <a:noFill/>
          <a:ln w="12700">
            <a:solidFill>
              <a:schemeClr val="bg1">
                <a:lumMod val="75000"/>
              </a:schemeClr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43" name="AutoShape 1090"/>
          <p:cNvSpPr>
            <a:spLocks noChangeArrowheads="1"/>
          </p:cNvSpPr>
          <p:nvPr/>
        </p:nvSpPr>
        <p:spPr bwMode="auto">
          <a:xfrm>
            <a:off x="1166108" y="5472009"/>
            <a:ext cx="58170" cy="108347"/>
          </a:xfrm>
          <a:prstGeom prst="diamond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1088723" y="5715141"/>
            <a:ext cx="130837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Calibri"/>
              </a:rPr>
              <a:t>+ </a:t>
            </a:r>
            <a:r>
              <a:rPr lang="en-US" sz="800" dirty="0" err="1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Calibri"/>
              </a:rPr>
              <a:t>sequenceIdentifier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Calibri"/>
              </a:rPr>
              <a:t> </a:t>
            </a:r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Calibri"/>
              </a:rPr>
              <a:t>[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  <a:ea typeface="ＭＳ Ｐゴシック" charset="0"/>
                <a:cs typeface="Calibri"/>
              </a:rPr>
              <a:t>0..1] </a:t>
            </a:r>
          </a:p>
        </p:txBody>
      </p:sp>
      <p:sp>
        <p:nvSpPr>
          <p:cNvPr id="145" name="AutoShape 1090"/>
          <p:cNvSpPr>
            <a:spLocks noChangeArrowheads="1"/>
          </p:cNvSpPr>
          <p:nvPr/>
        </p:nvSpPr>
        <p:spPr bwMode="auto">
          <a:xfrm>
            <a:off x="1701552" y="3429789"/>
            <a:ext cx="58170" cy="108347"/>
          </a:xfrm>
          <a:prstGeom prst="diamond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solidFill>
                <a:schemeClr val="bg1">
                  <a:lumMod val="65000"/>
                </a:schemeClr>
              </a:solidFill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146" name="AutoShape 1093"/>
          <p:cNvCxnSpPr>
            <a:cxnSpLocks noChangeShapeType="1"/>
          </p:cNvCxnSpPr>
          <p:nvPr/>
        </p:nvCxnSpPr>
        <p:spPr bwMode="auto">
          <a:xfrm rot="16200000" flipH="1">
            <a:off x="1607195" y="3661577"/>
            <a:ext cx="779746" cy="532863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bg1">
                <a:lumMod val="75000"/>
              </a:schemeClr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448249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animBg="1"/>
      <p:bldP spid="92" grpId="0"/>
      <p:bldP spid="97" grpId="0" animBg="1"/>
      <p:bldP spid="99" grpId="0"/>
      <p:bldP spid="100" grpId="0" animBg="1"/>
      <p:bldP spid="11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020" name="Group 1"/>
          <p:cNvGrpSpPr>
            <a:grpSpLocks/>
          </p:cNvGrpSpPr>
          <p:nvPr/>
        </p:nvGrpSpPr>
        <p:grpSpPr bwMode="auto">
          <a:xfrm>
            <a:off x="2290259" y="1277369"/>
            <a:ext cx="1196578" cy="444049"/>
            <a:chOff x="2405062" y="289455"/>
            <a:chExt cx="2163763" cy="590939"/>
          </a:xfrm>
        </p:grpSpPr>
        <p:sp>
          <p:nvSpPr>
            <p:cNvPr id="38942" name="Text Box 1054"/>
            <p:cNvSpPr txBox="1">
              <a:spLocks noChangeArrowheads="1"/>
            </p:cNvSpPr>
            <p:nvPr/>
          </p:nvSpPr>
          <p:spPr bwMode="auto">
            <a:xfrm>
              <a:off x="2405062" y="289455"/>
              <a:ext cx="2161611" cy="4300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&lt;&lt;Abstract&gt;&gt;</a:t>
              </a:r>
            </a:p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MD_ContentInformation</a:t>
              </a:r>
            </a:p>
          </p:txBody>
        </p:sp>
        <p:sp>
          <p:nvSpPr>
            <p:cNvPr id="38944" name="Rectangle 1056"/>
            <p:cNvSpPr>
              <a:spLocks noChangeArrowheads="1"/>
            </p:cNvSpPr>
            <p:nvPr/>
          </p:nvSpPr>
          <p:spPr bwMode="auto">
            <a:xfrm>
              <a:off x="2405062" y="805924"/>
              <a:ext cx="2161611" cy="7447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38951" name="Rectangle 1063"/>
            <p:cNvSpPr>
              <a:spLocks noChangeArrowheads="1"/>
            </p:cNvSpPr>
            <p:nvPr/>
          </p:nvSpPr>
          <p:spPr bwMode="auto">
            <a:xfrm>
              <a:off x="2407214" y="721801"/>
              <a:ext cx="2161611" cy="7763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38953" name="AutoShape 1065"/>
          <p:cNvSpPr>
            <a:spLocks noChangeArrowheads="1"/>
          </p:cNvSpPr>
          <p:nvPr/>
        </p:nvSpPr>
        <p:spPr bwMode="auto">
          <a:xfrm>
            <a:off x="2846281" y="1720622"/>
            <a:ext cx="79772" cy="105966"/>
          </a:xfrm>
          <a:prstGeom prst="triangle">
            <a:avLst>
              <a:gd name="adj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38954" name="AutoShape 1066"/>
          <p:cNvCxnSpPr>
            <a:cxnSpLocks noChangeShapeType="1"/>
            <a:stCxn id="38953" idx="3"/>
            <a:endCxn id="38917" idx="0"/>
          </p:cNvCxnSpPr>
          <p:nvPr/>
        </p:nvCxnSpPr>
        <p:spPr bwMode="auto">
          <a:xfrm rot="5400000">
            <a:off x="2324057" y="1383214"/>
            <a:ext cx="118736" cy="1005484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86024" name="Group 1083"/>
          <p:cNvGrpSpPr>
            <a:grpSpLocks/>
          </p:cNvGrpSpPr>
          <p:nvPr/>
        </p:nvGrpSpPr>
        <p:grpSpPr bwMode="auto">
          <a:xfrm>
            <a:off x="3169258" y="1888670"/>
            <a:ext cx="1445860" cy="1438872"/>
            <a:chOff x="3954" y="287"/>
            <a:chExt cx="1518" cy="1172"/>
          </a:xfrm>
        </p:grpSpPr>
        <p:sp>
          <p:nvSpPr>
            <p:cNvPr id="38968" name="Text Box 1080"/>
            <p:cNvSpPr txBox="1">
              <a:spLocks noChangeArrowheads="1"/>
            </p:cNvSpPr>
            <p:nvPr/>
          </p:nvSpPr>
          <p:spPr bwMode="auto">
            <a:xfrm>
              <a:off x="3954" y="287"/>
              <a:ext cx="1518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MD_CoverageContentTypeCode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38969" name="Text Box 1081"/>
            <p:cNvSpPr txBox="1">
              <a:spLocks noChangeArrowheads="1"/>
            </p:cNvSpPr>
            <p:nvPr/>
          </p:nvSpPr>
          <p:spPr bwMode="auto">
            <a:xfrm>
              <a:off x="3954" y="559"/>
              <a:ext cx="1518" cy="8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image 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thematicClassification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physicalMeasurement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auxilliaryInformation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qualityInformation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referenceInformation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modelResult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coordinate</a:t>
              </a:r>
            </a:p>
          </p:txBody>
        </p:sp>
        <p:sp>
          <p:nvSpPr>
            <p:cNvPr id="38970" name="Rectangle 1082"/>
            <p:cNvSpPr>
              <a:spLocks noChangeArrowheads="1"/>
            </p:cNvSpPr>
            <p:nvPr/>
          </p:nvSpPr>
          <p:spPr bwMode="auto">
            <a:xfrm>
              <a:off x="3954" y="1412"/>
              <a:ext cx="1518" cy="4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86025" name="Group 1097"/>
          <p:cNvGrpSpPr>
            <a:grpSpLocks/>
          </p:cNvGrpSpPr>
          <p:nvPr/>
        </p:nvGrpSpPr>
        <p:grpSpPr bwMode="auto">
          <a:xfrm>
            <a:off x="735301" y="1945324"/>
            <a:ext cx="2290763" cy="689377"/>
            <a:chOff x="288" y="1300"/>
            <a:chExt cx="1924" cy="579"/>
          </a:xfrm>
        </p:grpSpPr>
        <p:sp>
          <p:nvSpPr>
            <p:cNvPr id="38917" name="Text Box 1029"/>
            <p:cNvSpPr txBox="1">
              <a:spLocks noChangeArrowheads="1"/>
            </p:cNvSpPr>
            <p:nvPr/>
          </p:nvSpPr>
          <p:spPr bwMode="auto">
            <a:xfrm>
              <a:off x="288" y="1300"/>
              <a:ext cx="1924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MD_CoverageDescription</a:t>
              </a:r>
            </a:p>
          </p:txBody>
        </p:sp>
        <p:sp>
          <p:nvSpPr>
            <p:cNvPr id="38918" name="Text Box 1030"/>
            <p:cNvSpPr txBox="1">
              <a:spLocks noChangeArrowheads="1"/>
            </p:cNvSpPr>
            <p:nvPr/>
          </p:nvSpPr>
          <p:spPr bwMode="auto">
            <a:xfrm>
              <a:off x="288" y="1475"/>
              <a:ext cx="1924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+ attributeDescription : RecordType 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processingLevelCode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MD_Identifer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[0..1] </a:t>
              </a:r>
            </a:p>
          </p:txBody>
        </p:sp>
        <p:sp>
          <p:nvSpPr>
            <p:cNvPr id="38919" name="Rectangle 1031"/>
            <p:cNvSpPr>
              <a:spLocks noChangeArrowheads="1"/>
            </p:cNvSpPr>
            <p:nvPr/>
          </p:nvSpPr>
          <p:spPr bwMode="auto">
            <a:xfrm>
              <a:off x="288" y="1748"/>
              <a:ext cx="1924" cy="4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38978" name="AutoShape 1090"/>
            <p:cNvSpPr>
              <a:spLocks noChangeArrowheads="1"/>
            </p:cNvSpPr>
            <p:nvPr/>
          </p:nvSpPr>
          <p:spPr bwMode="auto">
            <a:xfrm>
              <a:off x="1406" y="1799"/>
              <a:ext cx="49" cy="80"/>
            </a:xfrm>
            <a:prstGeom prst="diamond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50" name="Text Box 1029"/>
          <p:cNvSpPr txBox="1">
            <a:spLocks noChangeArrowheads="1"/>
          </p:cNvSpPr>
          <p:nvPr/>
        </p:nvSpPr>
        <p:spPr bwMode="auto">
          <a:xfrm>
            <a:off x="620757" y="2949576"/>
            <a:ext cx="2238375" cy="20717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Ins="0">
            <a:spAutoFit/>
          </a:bodyPr>
          <a:lstStyle/>
          <a:p>
            <a:pPr algn="ctr">
              <a:defRPr/>
            </a:pPr>
            <a:r>
              <a:rPr lang="en-US" sz="750" dirty="0" err="1">
                <a:latin typeface="Calibri"/>
                <a:ea typeface="ＭＳ Ｐゴシック" charset="0"/>
                <a:cs typeface="Calibri"/>
              </a:rPr>
              <a:t>MD_AttributeGroup</a:t>
            </a:r>
            <a:endParaRPr lang="en-US" sz="750" dirty="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1" name="Text Box 1030"/>
          <p:cNvSpPr txBox="1">
            <a:spLocks noChangeArrowheads="1"/>
          </p:cNvSpPr>
          <p:nvPr/>
        </p:nvSpPr>
        <p:spPr bwMode="auto">
          <a:xfrm>
            <a:off x="620757" y="3157936"/>
            <a:ext cx="2238375" cy="20717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Ins="0">
            <a:spAutoFit/>
          </a:bodyPr>
          <a:lstStyle/>
          <a:p>
            <a:pPr>
              <a:defRPr/>
            </a:pPr>
            <a:r>
              <a:rPr lang="en-US" sz="750" dirty="0">
                <a:latin typeface="Calibri"/>
                <a:ea typeface="ＭＳ Ｐゴシック" charset="0"/>
                <a:cs typeface="Calibri"/>
              </a:rPr>
              <a:t>+ </a:t>
            </a:r>
            <a:r>
              <a:rPr lang="en-US" sz="750" dirty="0" err="1">
                <a:latin typeface="Calibri"/>
                <a:ea typeface="ＭＳ Ｐゴシック" charset="0"/>
                <a:cs typeface="Calibri"/>
              </a:rPr>
              <a:t>contentType</a:t>
            </a:r>
            <a:r>
              <a:rPr lang="en-US" sz="750" dirty="0">
                <a:latin typeface="Calibri"/>
                <a:ea typeface="ＭＳ Ｐゴシック" charset="0"/>
                <a:cs typeface="Calibri"/>
              </a:rPr>
              <a:t> [1..*] : </a:t>
            </a:r>
            <a:r>
              <a:rPr lang="en-US" sz="750" dirty="0" err="1">
                <a:latin typeface="Calibri"/>
                <a:ea typeface="ＭＳ Ｐゴシック" charset="0"/>
                <a:cs typeface="Calibri"/>
              </a:rPr>
              <a:t>MD_CoverageContentTypeCode</a:t>
            </a:r>
            <a:endParaRPr lang="en-US" sz="750" dirty="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2" name="Rectangle 1031"/>
          <p:cNvSpPr>
            <a:spLocks noChangeArrowheads="1"/>
          </p:cNvSpPr>
          <p:nvPr/>
        </p:nvSpPr>
        <p:spPr bwMode="auto">
          <a:xfrm>
            <a:off x="620757" y="3367185"/>
            <a:ext cx="2238375" cy="5596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3" name="AutoShape 1090"/>
          <p:cNvSpPr>
            <a:spLocks noChangeArrowheads="1"/>
          </p:cNvSpPr>
          <p:nvPr/>
        </p:nvSpPr>
        <p:spPr bwMode="auto">
          <a:xfrm>
            <a:off x="1701552" y="3429789"/>
            <a:ext cx="58170" cy="108347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55" name="AutoShape 1066"/>
          <p:cNvCxnSpPr>
            <a:cxnSpLocks noChangeShapeType="1"/>
            <a:stCxn id="38978" idx="2"/>
            <a:endCxn id="50" idx="0"/>
          </p:cNvCxnSpPr>
          <p:nvPr/>
        </p:nvCxnSpPr>
        <p:spPr bwMode="auto">
          <a:xfrm rot="5400000">
            <a:off x="1760331" y="2614315"/>
            <a:ext cx="314875" cy="355646"/>
          </a:xfrm>
          <a:prstGeom prst="bentConnector3">
            <a:avLst>
              <a:gd name="adj1" fmla="val 26363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9" name="Rectangle 1096"/>
          <p:cNvSpPr>
            <a:spLocks noChangeArrowheads="1"/>
          </p:cNvSpPr>
          <p:nvPr/>
        </p:nvSpPr>
        <p:spPr bwMode="auto">
          <a:xfrm>
            <a:off x="944725" y="2663874"/>
            <a:ext cx="839390" cy="288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0" hangingPunct="0">
              <a:lnSpc>
                <a:spcPct val="60000"/>
              </a:lnSpc>
              <a:spcBef>
                <a:spcPct val="50000"/>
              </a:spcBef>
              <a:defRPr/>
            </a:pPr>
            <a:r>
              <a:rPr lang="en-US" sz="750" dirty="0">
                <a:latin typeface="Calibri"/>
                <a:ea typeface="ＭＳ Ｐゴシック" charset="0"/>
                <a:cs typeface="Calibri"/>
              </a:rPr>
              <a:t>+</a:t>
            </a:r>
            <a:r>
              <a:rPr lang="en-US" sz="750" dirty="0" err="1">
                <a:latin typeface="Calibri"/>
                <a:ea typeface="ＭＳ Ｐゴシック" charset="0"/>
                <a:cs typeface="Calibri"/>
              </a:rPr>
              <a:t>attributeGroup</a:t>
            </a:r>
            <a:endParaRPr lang="en-US" sz="750" dirty="0">
              <a:latin typeface="Calibri"/>
              <a:ea typeface="ＭＳ Ｐゴシック" charset="0"/>
              <a:cs typeface="Calibri"/>
            </a:endParaRPr>
          </a:p>
          <a:p>
            <a:pPr algn="r" eaLnBrk="0" hangingPunct="0">
              <a:lnSpc>
                <a:spcPct val="60000"/>
              </a:lnSpc>
              <a:spcBef>
                <a:spcPct val="50000"/>
              </a:spcBef>
              <a:defRPr/>
            </a:pPr>
            <a:r>
              <a:rPr lang="en-US" sz="750" dirty="0">
                <a:latin typeface="Calibri"/>
                <a:ea typeface="ＭＳ Ｐゴシック" charset="0"/>
                <a:cs typeface="Calibri"/>
              </a:rPr>
              <a:t>0..*</a:t>
            </a:r>
          </a:p>
        </p:txBody>
      </p:sp>
      <p:sp>
        <p:nvSpPr>
          <p:cNvPr id="62" name="Text Box 1049"/>
          <p:cNvSpPr txBox="1">
            <a:spLocks noChangeArrowheads="1"/>
          </p:cNvSpPr>
          <p:nvPr/>
        </p:nvSpPr>
        <p:spPr bwMode="auto">
          <a:xfrm>
            <a:off x="4640553" y="1332138"/>
            <a:ext cx="935831" cy="2077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75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MD_Metadata</a:t>
            </a:r>
          </a:p>
        </p:txBody>
      </p:sp>
      <p:sp>
        <p:nvSpPr>
          <p:cNvPr id="63" name="AutoShape 1050"/>
          <p:cNvSpPr>
            <a:spLocks noChangeArrowheads="1"/>
          </p:cNvSpPr>
          <p:nvPr/>
        </p:nvSpPr>
        <p:spPr bwMode="auto">
          <a:xfrm rot="5400000">
            <a:off x="4526848" y="1356547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67" name="AutoShape 1051"/>
          <p:cNvCxnSpPr>
            <a:cxnSpLocks noChangeShapeType="1"/>
            <a:stCxn id="63" idx="2"/>
            <a:endCxn id="38942" idx="3"/>
          </p:cNvCxnSpPr>
          <p:nvPr/>
        </p:nvCxnSpPr>
        <p:spPr bwMode="auto">
          <a:xfrm flipH="1">
            <a:off x="3485647" y="1426794"/>
            <a:ext cx="1009649" cy="12158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2" name="Rectangle 1059"/>
          <p:cNvSpPr>
            <a:spLocks noChangeArrowheads="1"/>
          </p:cNvSpPr>
          <p:nvPr/>
        </p:nvSpPr>
        <p:spPr bwMode="auto">
          <a:xfrm>
            <a:off x="3504697" y="1415483"/>
            <a:ext cx="850106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contentInfo</a:t>
            </a: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76" name="Group 13"/>
          <p:cNvGrpSpPr>
            <a:grpSpLocks/>
          </p:cNvGrpSpPr>
          <p:nvPr/>
        </p:nvGrpSpPr>
        <p:grpSpPr bwMode="auto">
          <a:xfrm>
            <a:off x="6796075" y="1646628"/>
            <a:ext cx="1996802" cy="696521"/>
            <a:chOff x="1937" y="816"/>
            <a:chExt cx="1477" cy="585"/>
          </a:xfrm>
        </p:grpSpPr>
        <p:sp>
          <p:nvSpPr>
            <p:cNvPr id="80" name="Text Box 14"/>
            <p:cNvSpPr txBox="1">
              <a:spLocks noChangeArrowheads="1"/>
            </p:cNvSpPr>
            <p:nvPr/>
          </p:nvSpPr>
          <p:spPr bwMode="auto">
            <a:xfrm>
              <a:off x="1937" y="816"/>
              <a:ext cx="1477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ea typeface="ＭＳ Ｐゴシック" charset="0"/>
                  <a:cs typeface="ＭＳ Ｐゴシック" charset="0"/>
                </a:rPr>
                <a:t>LI_Lineage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1" name="Text Box 15"/>
            <p:cNvSpPr txBox="1">
              <a:spLocks noChangeArrowheads="1"/>
            </p:cNvSpPr>
            <p:nvPr/>
          </p:nvSpPr>
          <p:spPr bwMode="auto">
            <a:xfrm>
              <a:off x="1937" y="992"/>
              <a:ext cx="1477" cy="3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statement [0..*] : </a:t>
              </a:r>
              <a:r>
                <a:rPr lang="en-US" sz="75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b="1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scope [0..1]: </a:t>
              </a:r>
              <a:r>
                <a:rPr lang="en-US" sz="750" b="1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MD_Scope</a:t>
              </a:r>
              <a:endParaRPr lang="en-US" sz="750" b="1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additionalDocumentation</a:t>
              </a: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 [0..*] : </a:t>
              </a:r>
              <a:r>
                <a:rPr lang="en-US" sz="75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CI_Citation</a:t>
              </a:r>
              <a:endParaRPr lang="en-US" sz="75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2" name="Rectangle 16"/>
            <p:cNvSpPr>
              <a:spLocks noChangeArrowheads="1"/>
            </p:cNvSpPr>
            <p:nvPr/>
          </p:nvSpPr>
          <p:spPr bwMode="auto">
            <a:xfrm>
              <a:off x="1937" y="1361"/>
              <a:ext cx="1477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grpSp>
        <p:nvGrpSpPr>
          <p:cNvPr id="83" name="Group 21"/>
          <p:cNvGrpSpPr>
            <a:grpSpLocks/>
          </p:cNvGrpSpPr>
          <p:nvPr/>
        </p:nvGrpSpPr>
        <p:grpSpPr bwMode="auto">
          <a:xfrm>
            <a:off x="7061378" y="2959091"/>
            <a:ext cx="1739832" cy="926305"/>
            <a:chOff x="3251" y="3086"/>
            <a:chExt cx="1625" cy="778"/>
          </a:xfrm>
        </p:grpSpPr>
        <p:sp>
          <p:nvSpPr>
            <p:cNvPr id="84" name="Text Box 22"/>
            <p:cNvSpPr txBox="1">
              <a:spLocks noChangeArrowheads="1"/>
            </p:cNvSpPr>
            <p:nvPr/>
          </p:nvSpPr>
          <p:spPr bwMode="auto">
            <a:xfrm>
              <a:off x="3251" y="3086"/>
              <a:ext cx="1625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ea typeface="ＭＳ Ｐゴシック" charset="0"/>
                  <a:cs typeface="ＭＳ Ｐゴシック" charset="0"/>
                </a:rPr>
                <a:t>LE_ProcessStep</a:t>
              </a:r>
            </a:p>
          </p:txBody>
        </p:sp>
        <p:sp>
          <p:nvSpPr>
            <p:cNvPr id="85" name="Text Box 23"/>
            <p:cNvSpPr txBox="1">
              <a:spLocks noChangeArrowheads="1"/>
            </p:cNvSpPr>
            <p:nvPr/>
          </p:nvSpPr>
          <p:spPr bwMode="auto">
            <a:xfrm>
              <a:off x="3251" y="3262"/>
              <a:ext cx="1625" cy="5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description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rationale 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dateTime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 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DateTime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processor [0..*]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CI_ResponsibleParty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6" name="Rectangle 24"/>
            <p:cNvSpPr>
              <a:spLocks noChangeArrowheads="1"/>
            </p:cNvSpPr>
            <p:nvPr/>
          </p:nvSpPr>
          <p:spPr bwMode="auto">
            <a:xfrm>
              <a:off x="3251" y="3824"/>
              <a:ext cx="1625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sp>
        <p:nvSpPr>
          <p:cNvPr id="87" name="AutoShape 28"/>
          <p:cNvSpPr>
            <a:spLocks noChangeArrowheads="1"/>
          </p:cNvSpPr>
          <p:nvPr/>
        </p:nvSpPr>
        <p:spPr bwMode="auto">
          <a:xfrm rot="21600000">
            <a:off x="7556930" y="2351709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ea typeface="ＭＳ Ｐゴシック" charset="0"/>
            </a:endParaRPr>
          </a:p>
        </p:txBody>
      </p:sp>
      <p:cxnSp>
        <p:nvCxnSpPr>
          <p:cNvPr id="91" name="AutoShape 29"/>
          <p:cNvCxnSpPr>
            <a:cxnSpLocks noChangeShapeType="1"/>
            <a:stCxn id="87" idx="2"/>
            <a:endCxn id="84" idx="0"/>
          </p:cNvCxnSpPr>
          <p:nvPr/>
        </p:nvCxnSpPr>
        <p:spPr bwMode="auto">
          <a:xfrm rot="16200000" flipH="1">
            <a:off x="7530015" y="2557812"/>
            <a:ext cx="466888" cy="335669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2" name="Rectangle 30"/>
          <p:cNvSpPr>
            <a:spLocks noChangeArrowheads="1"/>
          </p:cNvSpPr>
          <p:nvPr/>
        </p:nvSpPr>
        <p:spPr bwMode="auto">
          <a:xfrm>
            <a:off x="7930734" y="2751337"/>
            <a:ext cx="945977" cy="207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ea typeface="ＭＳ Ｐゴシック" charset="0"/>
                <a:cs typeface="ＭＳ Ｐゴシック" charset="0"/>
              </a:rPr>
              <a:t>+ </a:t>
            </a:r>
            <a:r>
              <a:rPr lang="en-US" sz="750" dirty="0" err="1">
                <a:ea typeface="ＭＳ Ｐゴシック" charset="0"/>
              </a:rPr>
              <a:t>processStep</a:t>
            </a:r>
            <a:r>
              <a:rPr lang="en-US" sz="750" dirty="0">
                <a:ea typeface="ＭＳ Ｐゴシック" charset="0"/>
              </a:rPr>
              <a:t>   </a:t>
            </a:r>
            <a:r>
              <a:rPr lang="en-US" sz="750" dirty="0">
                <a:ea typeface="ＭＳ Ｐゴシック" charset="0"/>
                <a:cs typeface="ＭＳ Ｐゴシック" charset="0"/>
              </a:rPr>
              <a:t>0..*</a:t>
            </a:r>
          </a:p>
        </p:txBody>
      </p:sp>
      <p:grpSp>
        <p:nvGrpSpPr>
          <p:cNvPr id="93" name="Group 62"/>
          <p:cNvGrpSpPr>
            <a:grpSpLocks/>
          </p:cNvGrpSpPr>
          <p:nvPr/>
        </p:nvGrpSpPr>
        <p:grpSpPr bwMode="auto">
          <a:xfrm>
            <a:off x="7136982" y="4354277"/>
            <a:ext cx="1618611" cy="690565"/>
            <a:chOff x="982" y="2986"/>
            <a:chExt cx="1389" cy="580"/>
          </a:xfrm>
        </p:grpSpPr>
        <p:sp>
          <p:nvSpPr>
            <p:cNvPr id="94" name="Text Box 59"/>
            <p:cNvSpPr txBox="1">
              <a:spLocks noChangeArrowheads="1"/>
            </p:cNvSpPr>
            <p:nvPr/>
          </p:nvSpPr>
          <p:spPr bwMode="auto">
            <a:xfrm>
              <a:off x="982" y="2986"/>
              <a:ext cx="1389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ea typeface="ＭＳ Ｐゴシック" charset="0"/>
                  <a:cs typeface="ＭＳ Ｐゴシック" charset="0"/>
                </a:rPr>
                <a:t>LE_ProcessStepReport</a:t>
              </a:r>
            </a:p>
          </p:txBody>
        </p:sp>
        <p:sp>
          <p:nvSpPr>
            <p:cNvPr id="95" name="Text Box 60"/>
            <p:cNvSpPr txBox="1">
              <a:spLocks noChangeArrowheads="1"/>
            </p:cNvSpPr>
            <p:nvPr/>
          </p:nvSpPr>
          <p:spPr bwMode="auto">
            <a:xfrm>
              <a:off x="982" y="3158"/>
              <a:ext cx="1389" cy="3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name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description[0..1]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fileType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6" name="Rectangle 61"/>
            <p:cNvSpPr>
              <a:spLocks noChangeArrowheads="1"/>
            </p:cNvSpPr>
            <p:nvPr/>
          </p:nvSpPr>
          <p:spPr bwMode="auto">
            <a:xfrm>
              <a:off x="982" y="3526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sp>
        <p:nvSpPr>
          <p:cNvPr id="97" name="AutoShape 63"/>
          <p:cNvSpPr>
            <a:spLocks noChangeArrowheads="1"/>
          </p:cNvSpPr>
          <p:nvPr/>
        </p:nvSpPr>
        <p:spPr bwMode="auto">
          <a:xfrm>
            <a:off x="8143410" y="3893994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ea typeface="ＭＳ Ｐゴシック" charset="0"/>
            </a:endParaRPr>
          </a:p>
        </p:txBody>
      </p:sp>
      <p:cxnSp>
        <p:nvCxnSpPr>
          <p:cNvPr id="98" name="AutoShape 64"/>
          <p:cNvCxnSpPr>
            <a:cxnSpLocks noChangeShapeType="1"/>
            <a:stCxn id="97" idx="2"/>
            <a:endCxn id="94" idx="0"/>
          </p:cNvCxnSpPr>
          <p:nvPr/>
        </p:nvCxnSpPr>
        <p:spPr bwMode="auto">
          <a:xfrm rot="5400000">
            <a:off x="7904310" y="4076467"/>
            <a:ext cx="319775" cy="235817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9" name="Rectangle 65"/>
          <p:cNvSpPr>
            <a:spLocks noChangeArrowheads="1"/>
          </p:cNvSpPr>
          <p:nvPr/>
        </p:nvSpPr>
        <p:spPr bwMode="auto">
          <a:xfrm>
            <a:off x="8147845" y="4051509"/>
            <a:ext cx="620924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>
                <a:ea typeface="ＭＳ Ｐゴシック" charset="0"/>
                <a:cs typeface="ＭＳ Ｐゴシック" charset="0"/>
              </a:rPr>
              <a:t>+ </a:t>
            </a:r>
            <a:r>
              <a:rPr lang="en-US" sz="750">
                <a:ea typeface="ＭＳ Ｐゴシック" charset="0"/>
              </a:rPr>
              <a:t>report </a:t>
            </a:r>
            <a:r>
              <a:rPr lang="en-US" sz="750">
                <a:ea typeface="ＭＳ Ｐゴシック" charset="0"/>
                <a:cs typeface="ＭＳ Ｐゴシック" charset="0"/>
              </a:rPr>
              <a:t>0</a:t>
            </a:r>
            <a:r>
              <a:rPr lang="en-US" sz="750" dirty="0">
                <a:ea typeface="ＭＳ Ｐゴシック" charset="0"/>
                <a:cs typeface="ＭＳ Ｐゴシック" charset="0"/>
              </a:rPr>
              <a:t>..*</a:t>
            </a:r>
          </a:p>
        </p:txBody>
      </p:sp>
      <p:sp>
        <p:nvSpPr>
          <p:cNvPr id="100" name="AutoShape 1050"/>
          <p:cNvSpPr>
            <a:spLocks noChangeArrowheads="1"/>
          </p:cNvSpPr>
          <p:nvPr/>
        </p:nvSpPr>
        <p:spPr bwMode="auto">
          <a:xfrm rot="16200000">
            <a:off x="5612698" y="1345236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02" name="AutoShape 29"/>
          <p:cNvCxnSpPr>
            <a:cxnSpLocks noChangeShapeType="1"/>
            <a:endCxn id="80" idx="0"/>
          </p:cNvCxnSpPr>
          <p:nvPr/>
        </p:nvCxnSpPr>
        <p:spPr bwMode="auto">
          <a:xfrm>
            <a:off x="5694035" y="1415483"/>
            <a:ext cx="2100441" cy="231135"/>
          </a:xfrm>
          <a:prstGeom prst="bentConnector2">
            <a:avLst/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03" name="Group 62"/>
          <p:cNvGrpSpPr>
            <a:grpSpLocks/>
          </p:cNvGrpSpPr>
          <p:nvPr/>
        </p:nvGrpSpPr>
        <p:grpSpPr bwMode="auto">
          <a:xfrm>
            <a:off x="3169260" y="3465655"/>
            <a:ext cx="1418615" cy="689372"/>
            <a:chOff x="982" y="2986"/>
            <a:chExt cx="1390" cy="579"/>
          </a:xfrm>
        </p:grpSpPr>
        <p:sp>
          <p:nvSpPr>
            <p:cNvPr id="104" name="Text Box 59"/>
            <p:cNvSpPr txBox="1">
              <a:spLocks noChangeArrowheads="1"/>
            </p:cNvSpPr>
            <p:nvPr/>
          </p:nvSpPr>
          <p:spPr bwMode="auto">
            <a:xfrm>
              <a:off x="982" y="2986"/>
              <a:ext cx="1389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ea typeface="ＭＳ Ｐゴシック" charset="0"/>
                  <a:cs typeface="ＭＳ Ｐゴシック" charset="0"/>
                </a:rPr>
                <a:t>MI_RangeElementDescription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05" name="Text Box 60"/>
            <p:cNvSpPr txBox="1">
              <a:spLocks noChangeArrowheads="1"/>
            </p:cNvSpPr>
            <p:nvPr/>
          </p:nvSpPr>
          <p:spPr bwMode="auto">
            <a:xfrm>
              <a:off x="982" y="3159"/>
              <a:ext cx="1389" cy="3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name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definition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rangeElement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[1..*] : Record</a:t>
              </a:r>
            </a:p>
          </p:txBody>
        </p:sp>
        <p:sp>
          <p:nvSpPr>
            <p:cNvPr id="106" name="Rectangle 61"/>
            <p:cNvSpPr>
              <a:spLocks noChangeArrowheads="1"/>
            </p:cNvSpPr>
            <p:nvPr/>
          </p:nvSpPr>
          <p:spPr bwMode="auto">
            <a:xfrm>
              <a:off x="983" y="3525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cxnSp>
        <p:nvCxnSpPr>
          <p:cNvPr id="113" name="AutoShape 1066"/>
          <p:cNvCxnSpPr>
            <a:cxnSpLocks noChangeShapeType="1"/>
            <a:stCxn id="115" idx="2"/>
            <a:endCxn id="104" idx="1"/>
          </p:cNvCxnSpPr>
          <p:nvPr/>
        </p:nvCxnSpPr>
        <p:spPr bwMode="auto">
          <a:xfrm rot="16200000" flipH="1">
            <a:off x="2607315" y="3007295"/>
            <a:ext cx="930600" cy="193289"/>
          </a:xfrm>
          <a:prstGeom prst="bentConnector2">
            <a:avLst/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5" name="AutoShape 1090"/>
          <p:cNvSpPr>
            <a:spLocks noChangeArrowheads="1"/>
          </p:cNvSpPr>
          <p:nvPr/>
        </p:nvSpPr>
        <p:spPr bwMode="auto">
          <a:xfrm>
            <a:off x="2946800" y="2543390"/>
            <a:ext cx="58341" cy="95250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16" name="Rectangle 1059"/>
          <p:cNvSpPr>
            <a:spLocks noChangeArrowheads="1"/>
          </p:cNvSpPr>
          <p:nvPr/>
        </p:nvSpPr>
        <p:spPr bwMode="auto">
          <a:xfrm>
            <a:off x="7782252" y="1442902"/>
            <a:ext cx="1060607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resourceLineage</a:t>
            </a: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73" name="Group 5"/>
          <p:cNvGrpSpPr>
            <a:grpSpLocks/>
          </p:cNvGrpSpPr>
          <p:nvPr/>
        </p:nvGrpSpPr>
        <p:grpSpPr bwMode="auto">
          <a:xfrm>
            <a:off x="4741331" y="2386654"/>
            <a:ext cx="2020126" cy="804293"/>
            <a:chOff x="457200" y="1198563"/>
            <a:chExt cx="3430588" cy="1072526"/>
          </a:xfrm>
        </p:grpSpPr>
        <p:sp>
          <p:nvSpPr>
            <p:cNvPr id="74" name="Text Box 13"/>
            <p:cNvSpPr txBox="1">
              <a:spLocks noChangeArrowheads="1"/>
            </p:cNvSpPr>
            <p:nvPr/>
          </p:nvSpPr>
          <p:spPr bwMode="auto">
            <a:xfrm>
              <a:off x="457200" y="1198563"/>
              <a:ext cx="3430588" cy="2770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MD_GridSpatialRepresentation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5" name="Text Box 14"/>
            <p:cNvSpPr txBox="1">
              <a:spLocks noChangeArrowheads="1"/>
            </p:cNvSpPr>
            <p:nvPr/>
          </p:nvSpPr>
          <p:spPr bwMode="auto">
            <a:xfrm>
              <a:off x="457200" y="1473862"/>
              <a:ext cx="3430588" cy="73875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b="1" dirty="0">
                  <a:latin typeface="Calibri"/>
                  <a:ea typeface="ＭＳ Ｐゴシック" charset="0"/>
                  <a:cs typeface="Calibri"/>
                </a:rPr>
                <a:t>+ scope : </a:t>
              </a:r>
              <a:r>
                <a:rPr lang="en-US" sz="750" b="1" dirty="0" err="1">
                  <a:latin typeface="Calibri"/>
                  <a:ea typeface="ＭＳ Ｐゴシック" charset="0"/>
                  <a:cs typeface="Calibri"/>
                </a:rPr>
                <a:t>MD_Scope</a:t>
              </a:r>
              <a:endParaRPr lang="en-US" sz="750" b="1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numberOfDimensions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cellGeometry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transformationParameterAvailability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Boolean</a:t>
              </a:r>
            </a:p>
          </p:txBody>
        </p:sp>
        <p:sp>
          <p:nvSpPr>
            <p:cNvPr id="77" name="Rectangle 15"/>
            <p:cNvSpPr>
              <a:spLocks noChangeArrowheads="1"/>
            </p:cNvSpPr>
            <p:nvPr/>
          </p:nvSpPr>
          <p:spPr bwMode="auto">
            <a:xfrm>
              <a:off x="457200" y="2210756"/>
              <a:ext cx="3430588" cy="6033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6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90" name="Group 55"/>
          <p:cNvGrpSpPr>
            <a:grpSpLocks/>
          </p:cNvGrpSpPr>
          <p:nvPr/>
        </p:nvGrpSpPr>
        <p:grpSpPr bwMode="auto">
          <a:xfrm>
            <a:off x="4731070" y="3639036"/>
            <a:ext cx="2195513" cy="1033467"/>
            <a:chOff x="288" y="2583"/>
            <a:chExt cx="2010" cy="868"/>
          </a:xfrm>
        </p:grpSpPr>
        <p:sp>
          <p:nvSpPr>
            <p:cNvPr id="101" name="Text Box 32"/>
            <p:cNvSpPr txBox="1">
              <a:spLocks noChangeArrowheads="1"/>
            </p:cNvSpPr>
            <p:nvPr/>
          </p:nvSpPr>
          <p:spPr bwMode="auto">
            <a:xfrm>
              <a:off x="288" y="2583"/>
              <a:ext cx="2010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&lt;&lt;DataType&gt;&gt;</a:t>
              </a:r>
            </a:p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MD_Dimension</a:t>
              </a:r>
            </a:p>
          </p:txBody>
        </p:sp>
        <p:sp>
          <p:nvSpPr>
            <p:cNvPr id="107" name="Text Box 33"/>
            <p:cNvSpPr txBox="1">
              <a:spLocks noChangeArrowheads="1"/>
            </p:cNvSpPr>
            <p:nvPr/>
          </p:nvSpPr>
          <p:spPr bwMode="auto">
            <a:xfrm>
              <a:off x="288" y="2853"/>
              <a:ext cx="2010" cy="5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dimensionName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dimensionSize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resolution : Measure [0..1]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dimensionTitle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[0..1]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dimensionDescription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[ 0..1]</a:t>
              </a:r>
            </a:p>
          </p:txBody>
        </p:sp>
        <p:sp>
          <p:nvSpPr>
            <p:cNvPr id="108" name="Rectangle 34"/>
            <p:cNvSpPr>
              <a:spLocks noChangeArrowheads="1"/>
            </p:cNvSpPr>
            <p:nvPr/>
          </p:nvSpPr>
          <p:spPr bwMode="auto">
            <a:xfrm>
              <a:off x="288" y="3417"/>
              <a:ext cx="2010" cy="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09" name="AutoShape 1050"/>
          <p:cNvSpPr>
            <a:spLocks noChangeArrowheads="1"/>
          </p:cNvSpPr>
          <p:nvPr/>
        </p:nvSpPr>
        <p:spPr bwMode="auto">
          <a:xfrm>
            <a:off x="5242552" y="1549935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10" name="AutoShape 29"/>
          <p:cNvCxnSpPr>
            <a:cxnSpLocks noChangeShapeType="1"/>
            <a:stCxn id="109" idx="2"/>
          </p:cNvCxnSpPr>
          <p:nvPr/>
        </p:nvCxnSpPr>
        <p:spPr bwMode="auto">
          <a:xfrm rot="16200000" flipH="1">
            <a:off x="4987388" y="1984288"/>
            <a:ext cx="712256" cy="124536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1" name="AutoShape 1050"/>
          <p:cNvSpPr>
            <a:spLocks noChangeArrowheads="1"/>
          </p:cNvSpPr>
          <p:nvPr/>
        </p:nvSpPr>
        <p:spPr bwMode="auto">
          <a:xfrm>
            <a:off x="5203857" y="3192609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12" name="AutoShape 29"/>
          <p:cNvCxnSpPr>
            <a:cxnSpLocks noChangeShapeType="1"/>
            <a:stCxn id="111" idx="2"/>
          </p:cNvCxnSpPr>
          <p:nvPr/>
        </p:nvCxnSpPr>
        <p:spPr bwMode="auto">
          <a:xfrm rot="5400000">
            <a:off x="5089920" y="3484021"/>
            <a:ext cx="303551" cy="1714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" name="Rectangle 11"/>
          <p:cNvSpPr/>
          <p:nvPr/>
        </p:nvSpPr>
        <p:spPr>
          <a:xfrm>
            <a:off x="5218865" y="3274671"/>
            <a:ext cx="1412660" cy="3231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750" dirty="0">
                <a:ea typeface="ＭＳ Ｐゴシック" charset="0"/>
                <a:cs typeface="ＭＳ Ｐゴシック" charset="0"/>
              </a:rPr>
              <a:t>+ </a:t>
            </a:r>
            <a:r>
              <a:rPr lang="en-US" sz="750" dirty="0" err="1">
                <a:ea typeface="ＭＳ Ｐゴシック" charset="0"/>
                <a:cs typeface="ＭＳ Ｐゴシック" charset="0"/>
              </a:rPr>
              <a:t>axisDimensionProperties</a:t>
            </a:r>
            <a:r>
              <a:rPr lang="en-US" sz="750" dirty="0">
                <a:ea typeface="ＭＳ Ｐゴシック" charset="0"/>
                <a:cs typeface="ＭＳ Ｐゴシック" charset="0"/>
              </a:rPr>
              <a:t> [0..*]</a:t>
            </a:r>
          </a:p>
        </p:txBody>
      </p:sp>
      <p:grpSp>
        <p:nvGrpSpPr>
          <p:cNvPr id="114" name="Group 35"/>
          <p:cNvGrpSpPr>
            <a:grpSpLocks/>
          </p:cNvGrpSpPr>
          <p:nvPr/>
        </p:nvGrpSpPr>
        <p:grpSpPr bwMode="auto">
          <a:xfrm>
            <a:off x="4500328" y="4803544"/>
            <a:ext cx="1372695" cy="932259"/>
            <a:chOff x="4224" y="2503"/>
            <a:chExt cx="1248" cy="783"/>
          </a:xfrm>
        </p:grpSpPr>
        <p:sp>
          <p:nvSpPr>
            <p:cNvPr id="117" name="Text Box 36"/>
            <p:cNvSpPr txBox="1">
              <a:spLocks noChangeArrowheads="1"/>
            </p:cNvSpPr>
            <p:nvPr/>
          </p:nvSpPr>
          <p:spPr bwMode="auto">
            <a:xfrm>
              <a:off x="4224" y="2503"/>
              <a:ext cx="1248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45720" rIns="45720"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18" name="Text Box 37"/>
            <p:cNvSpPr txBox="1">
              <a:spLocks noChangeArrowheads="1"/>
            </p:cNvSpPr>
            <p:nvPr/>
          </p:nvSpPr>
          <p:spPr bwMode="auto">
            <a:xfrm>
              <a:off x="4224" y="2775"/>
              <a:ext cx="1248" cy="46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row                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crossTrack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column          + 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line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vertical           + 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sample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track               + 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time</a:t>
              </a:r>
            </a:p>
          </p:txBody>
        </p:sp>
        <p:sp>
          <p:nvSpPr>
            <p:cNvPr id="120" name="Rectangle 38"/>
            <p:cNvSpPr>
              <a:spLocks noChangeArrowheads="1"/>
            </p:cNvSpPr>
            <p:nvPr/>
          </p:nvSpPr>
          <p:spPr bwMode="auto">
            <a:xfrm>
              <a:off x="4224" y="3239"/>
              <a:ext cx="1248" cy="4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21" name="Title 1"/>
          <p:cNvSpPr>
            <a:spLocks noGrp="1"/>
          </p:cNvSpPr>
          <p:nvPr>
            <p:ph type="title"/>
          </p:nvPr>
        </p:nvSpPr>
        <p:spPr>
          <a:xfrm>
            <a:off x="18254" y="360924"/>
            <a:ext cx="2720643" cy="513929"/>
          </a:xfrm>
        </p:spPr>
        <p:txBody>
          <a:bodyPr>
            <a:normAutofit fontScale="90000"/>
          </a:bodyPr>
          <a:lstStyle/>
          <a:p>
            <a:r>
              <a:rPr lang="en-US" smtClean="0"/>
              <a:t>ISO Ideas</a:t>
            </a:r>
            <a:endParaRPr lang="en-US" dirty="0"/>
          </a:p>
        </p:txBody>
      </p:sp>
      <p:sp>
        <p:nvSpPr>
          <p:cNvPr id="88" name="Rectangle 1059"/>
          <p:cNvSpPr>
            <a:spLocks noChangeArrowheads="1"/>
          </p:cNvSpPr>
          <p:nvPr/>
        </p:nvSpPr>
        <p:spPr bwMode="auto">
          <a:xfrm>
            <a:off x="5390820" y="2069223"/>
            <a:ext cx="1185073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spatialRepresentationInfo</a:t>
            </a: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119" name="Group 35"/>
          <p:cNvGrpSpPr>
            <a:grpSpLocks/>
          </p:cNvGrpSpPr>
          <p:nvPr/>
        </p:nvGrpSpPr>
        <p:grpSpPr bwMode="auto">
          <a:xfrm>
            <a:off x="5985734" y="4802627"/>
            <a:ext cx="1059058" cy="690563"/>
            <a:chOff x="4221" y="2503"/>
            <a:chExt cx="1251" cy="435"/>
          </a:xfrm>
        </p:grpSpPr>
        <p:sp>
          <p:nvSpPr>
            <p:cNvPr id="122" name="Text Box 36"/>
            <p:cNvSpPr txBox="1">
              <a:spLocks noChangeArrowheads="1"/>
            </p:cNvSpPr>
            <p:nvPr/>
          </p:nvSpPr>
          <p:spPr bwMode="auto">
            <a:xfrm>
              <a:off x="4221" y="2503"/>
              <a:ext cx="1251" cy="20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 rIns="0"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>
                <a:defRPr/>
              </a:pPr>
              <a:r>
                <a:rPr lang="en-US" sz="750" dirty="0" err="1" smtClean="0"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3" name="Text Box 37"/>
            <p:cNvSpPr txBox="1">
              <a:spLocks noChangeArrowheads="1"/>
            </p:cNvSpPr>
            <p:nvPr/>
          </p:nvSpPr>
          <p:spPr bwMode="auto">
            <a:xfrm>
              <a:off x="4224" y="2705"/>
              <a:ext cx="1248" cy="20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point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         + voxel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area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           + stratum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4" name="Rectangle 38"/>
            <p:cNvSpPr>
              <a:spLocks noChangeArrowheads="1"/>
            </p:cNvSpPr>
            <p:nvPr/>
          </p:nvSpPr>
          <p:spPr bwMode="auto">
            <a:xfrm>
              <a:off x="4224" y="2909"/>
              <a:ext cx="1248" cy="2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7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29" name="Rectangle 1096"/>
          <p:cNvSpPr>
            <a:spLocks noChangeArrowheads="1"/>
          </p:cNvSpPr>
          <p:nvPr/>
        </p:nvSpPr>
        <p:spPr bwMode="auto">
          <a:xfrm>
            <a:off x="2238214" y="4102683"/>
            <a:ext cx="850106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latin typeface="Calibri"/>
                <a:ea typeface="ＭＳ Ｐゴシック" charset="0"/>
                <a:cs typeface="Calibri"/>
              </a:rPr>
              <a:t>+attribute 0..*</a:t>
            </a:r>
          </a:p>
        </p:txBody>
      </p:sp>
      <p:grpSp>
        <p:nvGrpSpPr>
          <p:cNvPr id="132" name="Group 59"/>
          <p:cNvGrpSpPr>
            <a:grpSpLocks/>
          </p:cNvGrpSpPr>
          <p:nvPr/>
        </p:nvGrpSpPr>
        <p:grpSpPr bwMode="auto">
          <a:xfrm>
            <a:off x="613859" y="4310510"/>
            <a:ext cx="3400004" cy="1160871"/>
            <a:chOff x="4121727" y="4386700"/>
            <a:chExt cx="4833681" cy="1547819"/>
          </a:xfrm>
        </p:grpSpPr>
        <p:grpSp>
          <p:nvGrpSpPr>
            <p:cNvPr id="133" name="Group 61"/>
            <p:cNvGrpSpPr>
              <a:grpSpLocks/>
            </p:cNvGrpSpPr>
            <p:nvPr/>
          </p:nvGrpSpPr>
          <p:grpSpPr bwMode="auto">
            <a:xfrm>
              <a:off x="4121727" y="4386700"/>
              <a:ext cx="4690486" cy="1547819"/>
              <a:chOff x="1031" y="2704"/>
              <a:chExt cx="1234" cy="975"/>
            </a:xfrm>
          </p:grpSpPr>
          <p:sp>
            <p:nvSpPr>
              <p:cNvPr id="135" name="Text Box 1075"/>
              <p:cNvSpPr txBox="1">
                <a:spLocks noChangeArrowheads="1"/>
              </p:cNvSpPr>
              <p:nvPr/>
            </p:nvSpPr>
            <p:spPr bwMode="auto">
              <a:xfrm>
                <a:off x="1031" y="2704"/>
                <a:ext cx="1234" cy="174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MD_SampleDimension</a:t>
                </a:r>
                <a:endParaRPr lang="en-US" sz="750" dirty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</p:txBody>
          </p:sp>
          <p:sp>
            <p:nvSpPr>
              <p:cNvPr id="136" name="Text Box 1076"/>
              <p:cNvSpPr txBox="1">
                <a:spLocks noChangeArrowheads="1"/>
              </p:cNvSpPr>
              <p:nvPr/>
            </p:nvSpPr>
            <p:spPr bwMode="auto">
              <a:xfrm>
                <a:off x="1031" y="2876"/>
                <a:ext cx="1234" cy="756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750" dirty="0">
                    <a:ea typeface="ＭＳ Ｐゴシック" charset="0"/>
                    <a:cs typeface="Calibri"/>
                  </a:rPr>
                  <a:t>+ description : </a:t>
                </a:r>
                <a:r>
                  <a:rPr lang="en-US" sz="750" dirty="0" err="1">
                    <a:ea typeface="ＭＳ Ｐゴシック" charset="0"/>
                    <a:cs typeface="Calibri"/>
                  </a:rPr>
                  <a:t>CharacterString</a:t>
                </a:r>
                <a:r>
                  <a:rPr lang="en-US" sz="750" dirty="0">
                    <a:ea typeface="ＭＳ Ｐゴシック" charset="0"/>
                    <a:cs typeface="Calibri"/>
                  </a:rPr>
                  <a:t> [0..1]</a:t>
                </a:r>
              </a:p>
              <a:p>
                <a:pPr>
                  <a:defRPr/>
                </a:pPr>
                <a:r>
                  <a:rPr lang="en-US" sz="750" dirty="0">
                    <a:ea typeface="ＭＳ Ｐゴシック" charset="0"/>
                    <a:cs typeface="Calibri"/>
                  </a:rPr>
                  <a:t>+ name : </a:t>
                </a:r>
                <a:r>
                  <a:rPr lang="en-US" sz="750" dirty="0" err="1">
                    <a:ea typeface="ＭＳ Ｐゴシック" charset="0"/>
                    <a:cs typeface="Calibri"/>
                  </a:rPr>
                  <a:t>MD_Identifier</a:t>
                </a:r>
                <a:r>
                  <a:rPr lang="en-US" sz="750" dirty="0">
                    <a:ea typeface="ＭＳ Ｐゴシック" charset="0"/>
                    <a:cs typeface="Calibri"/>
                  </a:rPr>
                  <a:t> [0..*]</a:t>
                </a:r>
              </a:p>
              <a:p>
                <a:pPr>
                  <a:defRPr/>
                </a:pP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maxValue</a:t>
                </a: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</a:t>
                </a:r>
              </a:p>
              <a:p>
                <a:pPr>
                  <a:defRPr/>
                </a:pP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minValue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 </a:t>
                </a: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units :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UnitOfMeasure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[0..1]</a:t>
                </a: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scaleFactor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 </a:t>
                </a:r>
                <a:endParaRPr lang="en-US" sz="750" dirty="0" smtClean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ea typeface="ＭＳ Ｐゴシック" charset="0"/>
                    <a:cs typeface="Calibri"/>
                  </a:rPr>
                  <a:t>+ offset : Real [0..1</a:t>
                </a:r>
                <a:r>
                  <a:rPr lang="en-US" sz="750" dirty="0" smtClean="0">
                    <a:solidFill>
                      <a:srgbClr val="000000"/>
                    </a:solidFill>
                    <a:ea typeface="ＭＳ Ｐゴシック" charset="0"/>
                    <a:cs typeface="Calibri"/>
                  </a:rPr>
                  <a:t>]</a:t>
                </a:r>
                <a:endParaRPr lang="en-US" sz="750" dirty="0">
                  <a:solidFill>
                    <a:srgbClr val="000000"/>
                  </a:solidFill>
                  <a:ea typeface="ＭＳ Ｐゴシック" charset="0"/>
                  <a:cs typeface="Calibri"/>
                </a:endParaRPr>
              </a:p>
            </p:txBody>
          </p:sp>
          <p:sp>
            <p:nvSpPr>
              <p:cNvPr id="137" name="Rectangle 136"/>
              <p:cNvSpPr>
                <a:spLocks noChangeArrowheads="1"/>
              </p:cNvSpPr>
              <p:nvPr/>
            </p:nvSpPr>
            <p:spPr bwMode="auto">
              <a:xfrm>
                <a:off x="1031" y="3632"/>
                <a:ext cx="1234" cy="47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75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</p:txBody>
          </p:sp>
        </p:grpSp>
        <p:sp>
          <p:nvSpPr>
            <p:cNvPr id="134" name="TextBox 62"/>
            <p:cNvSpPr txBox="1">
              <a:spLocks noChangeArrowheads="1"/>
            </p:cNvSpPr>
            <p:nvPr/>
          </p:nvSpPr>
          <p:spPr bwMode="auto">
            <a:xfrm>
              <a:off x="6399834" y="4630452"/>
              <a:ext cx="2555574" cy="10464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defRPr/>
              </a:pPr>
              <a:r>
                <a:rPr lang="en-US" sz="750" dirty="0" smtClean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meanValue</a:t>
              </a:r>
              <a:r>
                <a:rPr lang="en-US" sz="750" dirty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 : Real [0..1]</a:t>
              </a:r>
            </a:p>
            <a:p>
              <a:pPr eaLnBrk="1" hangingPunct="1"/>
              <a:r>
                <a:rPr lang="en-US" altLang="x-none" sz="750" dirty="0" smtClean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numberOfValues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Integer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standardDeviation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Real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otherPropertyType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RecordType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otherProperty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Record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bitsPerValue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Integer [0..1]</a:t>
              </a:r>
            </a:p>
          </p:txBody>
        </p:sp>
      </p:grpSp>
      <p:grpSp>
        <p:nvGrpSpPr>
          <p:cNvPr id="138" name="Group 62"/>
          <p:cNvGrpSpPr>
            <a:grpSpLocks/>
          </p:cNvGrpSpPr>
          <p:nvPr/>
        </p:nvGrpSpPr>
        <p:grpSpPr bwMode="auto">
          <a:xfrm>
            <a:off x="2316997" y="5635472"/>
            <a:ext cx="1212873" cy="575071"/>
            <a:chOff x="975" y="2992"/>
            <a:chExt cx="1389" cy="483"/>
          </a:xfrm>
        </p:grpSpPr>
        <p:sp>
          <p:nvSpPr>
            <p:cNvPr id="139" name="Text Box 59"/>
            <p:cNvSpPr txBox="1">
              <a:spLocks noChangeArrowheads="1"/>
            </p:cNvSpPr>
            <p:nvPr/>
          </p:nvSpPr>
          <p:spPr bwMode="auto">
            <a:xfrm>
              <a:off x="976" y="2992"/>
              <a:ext cx="1388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MemberName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40" name="Text Box 60"/>
            <p:cNvSpPr txBox="1">
              <a:spLocks noChangeArrowheads="1"/>
            </p:cNvSpPr>
            <p:nvPr/>
          </p:nvSpPr>
          <p:spPr bwMode="auto">
            <a:xfrm>
              <a:off x="975" y="3165"/>
              <a:ext cx="1389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aName</a:t>
              </a:r>
              <a:r>
                <a:rPr lang="en-US" sz="750" dirty="0" smtClean="0"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typeName</a:t>
              </a:r>
              <a:r>
                <a:rPr lang="en-US" sz="750" dirty="0" smtClean="0"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aName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41" name="Rectangle 61"/>
            <p:cNvSpPr>
              <a:spLocks noChangeArrowheads="1"/>
            </p:cNvSpPr>
            <p:nvPr/>
          </p:nvSpPr>
          <p:spPr bwMode="auto">
            <a:xfrm>
              <a:off x="975" y="3435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cxnSp>
        <p:nvCxnSpPr>
          <p:cNvPr id="142" name="AutoShape 1093"/>
          <p:cNvCxnSpPr>
            <a:cxnSpLocks noChangeShapeType="1"/>
          </p:cNvCxnSpPr>
          <p:nvPr/>
        </p:nvCxnSpPr>
        <p:spPr bwMode="auto">
          <a:xfrm rot="16200000" flipH="1">
            <a:off x="1677182" y="5098367"/>
            <a:ext cx="158700" cy="1122678"/>
          </a:xfrm>
          <a:prstGeom prst="bentConnector2">
            <a:avLst/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43" name="AutoShape 1090"/>
          <p:cNvSpPr>
            <a:spLocks noChangeArrowheads="1"/>
          </p:cNvSpPr>
          <p:nvPr/>
        </p:nvSpPr>
        <p:spPr bwMode="auto">
          <a:xfrm>
            <a:off x="1166108" y="5472009"/>
            <a:ext cx="58170" cy="108347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1088723" y="5715141"/>
            <a:ext cx="130837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800" dirty="0">
                <a:ea typeface="ＭＳ Ｐゴシック" charset="0"/>
                <a:cs typeface="Calibri"/>
              </a:rPr>
              <a:t>+ </a:t>
            </a:r>
            <a:r>
              <a:rPr lang="en-US" sz="800" dirty="0" err="1">
                <a:ea typeface="ＭＳ Ｐゴシック" charset="0"/>
                <a:cs typeface="Calibri"/>
              </a:rPr>
              <a:t>sequenceIdentifier</a:t>
            </a:r>
            <a:r>
              <a:rPr lang="en-US" sz="800" dirty="0">
                <a:ea typeface="ＭＳ Ｐゴシック" charset="0"/>
                <a:cs typeface="Calibri"/>
              </a:rPr>
              <a:t> </a:t>
            </a:r>
            <a:r>
              <a:rPr lang="en-US" sz="800" dirty="0" smtClean="0">
                <a:ea typeface="ＭＳ Ｐゴシック" charset="0"/>
                <a:cs typeface="Calibri"/>
              </a:rPr>
              <a:t>[</a:t>
            </a:r>
            <a:r>
              <a:rPr lang="en-US" sz="800" dirty="0">
                <a:ea typeface="ＭＳ Ｐゴシック" charset="0"/>
                <a:cs typeface="Calibri"/>
              </a:rPr>
              <a:t>0..1] </a:t>
            </a:r>
          </a:p>
        </p:txBody>
      </p:sp>
      <p:sp>
        <p:nvSpPr>
          <p:cNvPr id="145" name="AutoShape 1090"/>
          <p:cNvSpPr>
            <a:spLocks noChangeArrowheads="1"/>
          </p:cNvSpPr>
          <p:nvPr/>
        </p:nvSpPr>
        <p:spPr bwMode="auto">
          <a:xfrm>
            <a:off x="1701552" y="3429789"/>
            <a:ext cx="58170" cy="108347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146" name="AutoShape 1093"/>
          <p:cNvCxnSpPr>
            <a:cxnSpLocks noChangeShapeType="1"/>
          </p:cNvCxnSpPr>
          <p:nvPr/>
        </p:nvCxnSpPr>
        <p:spPr bwMode="auto">
          <a:xfrm rot="16200000" flipH="1">
            <a:off x="1607195" y="3661577"/>
            <a:ext cx="779746" cy="532863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02126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389" y="300655"/>
            <a:ext cx="5819463" cy="5593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Quality Variables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3871451" y="2188439"/>
            <a:ext cx="1401097" cy="140109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VARIABLE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47700" y="3483975"/>
            <a:ext cx="1655049" cy="818695"/>
            <a:chOff x="1257299" y="1384557"/>
            <a:chExt cx="4982634" cy="818695"/>
          </a:xfrm>
        </p:grpSpPr>
        <p:sp>
          <p:nvSpPr>
            <p:cNvPr id="5" name="Text Box 3"/>
            <p:cNvSpPr txBox="1">
              <a:spLocks noChangeArrowheads="1"/>
            </p:cNvSpPr>
            <p:nvPr/>
          </p:nvSpPr>
          <p:spPr bwMode="auto">
            <a:xfrm>
              <a:off x="1258883" y="1384557"/>
              <a:ext cx="4981050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LI_ProcessStep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  <a:latin typeface="Calibri" charset="0"/>
              </a:endParaRPr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1258883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latin typeface="Calibri" charset="0"/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1257299" y="2031002"/>
              <a:ext cx="4978400" cy="172250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376852" y="1565923"/>
            <a:ext cx="2068649" cy="808517"/>
            <a:chOff x="1258884" y="1384557"/>
            <a:chExt cx="4981049" cy="808517"/>
          </a:xfrm>
        </p:grpSpPr>
        <p:sp>
          <p:nvSpPr>
            <p:cNvPr id="9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DQ_DataQuality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10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1258885" y="2032008"/>
              <a:ext cx="4976818" cy="16106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47700" y="1565923"/>
            <a:ext cx="2407478" cy="808517"/>
            <a:chOff x="1252682" y="1384557"/>
            <a:chExt cx="4987251" cy="808517"/>
          </a:xfrm>
        </p:grpSpPr>
        <p:sp>
          <p:nvSpPr>
            <p:cNvPr id="13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MD_SpatialRepresentation</a:t>
              </a:r>
              <a:endParaRPr lang="en-US" sz="1600" i="1" dirty="0">
                <a:solidFill>
                  <a:schemeClr val="bg1">
                    <a:lumMod val="65000"/>
                  </a:schemeClr>
                </a:solidFill>
                <a:latin typeface="Calibri" charset="0"/>
              </a:endParaRPr>
            </a:p>
          </p:txBody>
        </p:sp>
        <p:sp>
          <p:nvSpPr>
            <p:cNvPr id="14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81049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1252682" y="2032007"/>
              <a:ext cx="4987251" cy="16106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65000"/>
                  </a:schemeClr>
                </a:solidFill>
                <a:cs typeface="+mn-cs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66079" y="3486295"/>
            <a:ext cx="2407478" cy="771017"/>
            <a:chOff x="1252682" y="1384557"/>
            <a:chExt cx="4987251" cy="771017"/>
          </a:xfrm>
        </p:grpSpPr>
        <p:sp>
          <p:nvSpPr>
            <p:cNvPr id="17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>
                  <a:solidFill>
                    <a:schemeClr val="bg1">
                      <a:lumMod val="75000"/>
                    </a:schemeClr>
                  </a:solidFill>
                  <a:ea typeface="ＭＳ Ｐゴシック" charset="0"/>
                  <a:cs typeface="Calibri"/>
                </a:rPr>
                <a:t>MI_AcquisitionInformation</a:t>
              </a:r>
              <a:endParaRPr lang="en-US" sz="1600" dirty="0">
                <a:solidFill>
                  <a:schemeClr val="bg1">
                    <a:lumMod val="75000"/>
                  </a:schemeClr>
                </a:solidFill>
                <a:ea typeface="ＭＳ Ｐゴシック" charset="0"/>
                <a:cs typeface="Calibri"/>
              </a:endParaRPr>
            </a:p>
          </p:txBody>
        </p:sp>
        <p:sp>
          <p:nvSpPr>
            <p:cNvPr id="18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1252682" y="2032008"/>
              <a:ext cx="4978402" cy="123566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893801" y="4896159"/>
            <a:ext cx="2664747" cy="818695"/>
            <a:chOff x="1257300" y="1384557"/>
            <a:chExt cx="5880100" cy="818695"/>
          </a:xfrm>
        </p:grpSpPr>
        <p:sp>
          <p:nvSpPr>
            <p:cNvPr id="21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5878516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</a:rPr>
                <a:t>MD_MaintenanceInformation</a:t>
              </a:r>
              <a:endParaRPr lang="en-US" sz="1600" i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2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5878516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257300" y="2031002"/>
              <a:ext cx="5880100" cy="172250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521973" y="4896159"/>
            <a:ext cx="1868768" cy="817866"/>
            <a:chOff x="1257300" y="1384557"/>
            <a:chExt cx="4982633" cy="817866"/>
          </a:xfrm>
        </p:grpSpPr>
        <p:sp>
          <p:nvSpPr>
            <p:cNvPr id="25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</a:rPr>
                <a:t>MD_Constraints</a:t>
              </a:r>
              <a:endParaRPr lang="en-US" sz="1600" i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1257300" y="2030173"/>
              <a:ext cx="4978401" cy="172250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cxnSp>
        <p:nvCxnSpPr>
          <p:cNvPr id="28" name="Elbow Connector 27"/>
          <p:cNvCxnSpPr>
            <a:stCxn id="14" idx="3"/>
            <a:endCxn id="3" idx="1"/>
          </p:cNvCxnSpPr>
          <p:nvPr/>
        </p:nvCxnSpPr>
        <p:spPr bwMode="auto">
          <a:xfrm>
            <a:off x="3055178" y="2058480"/>
            <a:ext cx="1021459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2" name="Elbow Connector 31"/>
          <p:cNvCxnSpPr>
            <a:stCxn id="5" idx="0"/>
            <a:endCxn id="3" idx="2"/>
          </p:cNvCxnSpPr>
          <p:nvPr/>
        </p:nvCxnSpPr>
        <p:spPr bwMode="auto">
          <a:xfrm rot="5400000" flipH="1" flipV="1">
            <a:off x="2375976" y="1988501"/>
            <a:ext cx="594987" cy="2395963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Elbow Connector 34"/>
          <p:cNvCxnSpPr>
            <a:stCxn id="17" idx="0"/>
            <a:endCxn id="3" idx="6"/>
          </p:cNvCxnSpPr>
          <p:nvPr/>
        </p:nvCxnSpPr>
        <p:spPr bwMode="auto">
          <a:xfrm rot="16200000" flipV="1">
            <a:off x="5973279" y="2188258"/>
            <a:ext cx="597307" cy="1998768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Elbow Connector 37"/>
          <p:cNvCxnSpPr>
            <a:stCxn id="10" idx="1"/>
            <a:endCxn id="3" idx="7"/>
          </p:cNvCxnSpPr>
          <p:nvPr/>
        </p:nvCxnSpPr>
        <p:spPr bwMode="auto">
          <a:xfrm rot="10800000" flipV="1">
            <a:off x="5067362" y="2058479"/>
            <a:ext cx="1309490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Elbow Connector 42"/>
          <p:cNvCxnSpPr>
            <a:stCxn id="21" idx="0"/>
            <a:endCxn id="3" idx="5"/>
          </p:cNvCxnSpPr>
          <p:nvPr/>
        </p:nvCxnSpPr>
        <p:spPr bwMode="auto">
          <a:xfrm rot="16200000" flipV="1">
            <a:off x="4891044" y="3560669"/>
            <a:ext cx="1511809" cy="1159172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Elbow Connector 45"/>
          <p:cNvCxnSpPr>
            <a:stCxn id="25" idx="0"/>
            <a:endCxn id="3" idx="3"/>
          </p:cNvCxnSpPr>
          <p:nvPr/>
        </p:nvCxnSpPr>
        <p:spPr bwMode="auto">
          <a:xfrm rot="5400000" flipH="1" flipV="1">
            <a:off x="3010741" y="3830264"/>
            <a:ext cx="1511809" cy="619983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76827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745" y="343736"/>
            <a:ext cx="2614246" cy="475639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smtClean="0"/>
              <a:t>Data Quality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0623" y="1089734"/>
            <a:ext cx="4961081" cy="510756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auto">
          <a:xfrm>
            <a:off x="6000569" y="3297518"/>
            <a:ext cx="827088" cy="243541"/>
          </a:xfrm>
          <a:prstGeom prst="rect">
            <a:avLst/>
          </a:prstGeom>
          <a:solidFill>
            <a:schemeClr val="bg1"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9531" y="1054180"/>
            <a:ext cx="33093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ISO 19157 is a conceptual model of data quality that was recently approved as an international standard. It combines concepts from three older standards into a unified conceptual model for describing data quality.</a:t>
            </a:r>
          </a:p>
          <a:p>
            <a:endParaRPr lang="en-US" dirty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Many of the principle elements of this conceptual model are abstract, </a:t>
            </a:r>
            <a:r>
              <a:rPr lang="en-US" dirty="0" smtClean="0">
                <a:latin typeface="Calibri"/>
                <a:cs typeface="Calibri"/>
              </a:rPr>
              <a:t>and can </a:t>
            </a:r>
            <a:r>
              <a:rPr lang="en-US" dirty="0">
                <a:latin typeface="Calibri"/>
                <a:cs typeface="Calibri"/>
              </a:rPr>
              <a:t>be implemented in several ways</a:t>
            </a:r>
            <a:r>
              <a:rPr lang="en-US" dirty="0" smtClean="0">
                <a:latin typeface="Calibri"/>
                <a:cs typeface="Calibri"/>
              </a:rPr>
              <a:t>.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6692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428" y="337158"/>
            <a:ext cx="2629877" cy="475639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/>
              <a:t>The Big Picture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0623" y="1089734"/>
            <a:ext cx="4961081" cy="510756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5236882" y="3541059"/>
            <a:ext cx="3765177" cy="2674470"/>
          </a:xfrm>
          <a:prstGeom prst="rect">
            <a:avLst/>
          </a:prstGeom>
          <a:solidFill>
            <a:schemeClr val="bg1"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014695" y="4096872"/>
            <a:ext cx="1274481" cy="1999128"/>
          </a:xfrm>
          <a:prstGeom prst="rect">
            <a:avLst/>
          </a:prstGeom>
          <a:solidFill>
            <a:schemeClr val="bg1"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019176" y="2807448"/>
            <a:ext cx="1890059" cy="1211728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000569" y="3297518"/>
            <a:ext cx="827088" cy="243541"/>
          </a:xfrm>
          <a:prstGeom prst="rect">
            <a:avLst/>
          </a:prstGeom>
          <a:solidFill>
            <a:schemeClr val="bg1"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9531" y="1054180"/>
            <a:ext cx="3309352" cy="5078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ISO 19157 is a conceptual model of data quality that was recently approved as an international standard. It combines concepts from three older standards into a unified conceptual model for describing data quality.</a:t>
            </a:r>
          </a:p>
          <a:p>
            <a:endParaRPr lang="en-US" dirty="0" smtClean="0">
              <a:latin typeface="Calibri"/>
              <a:cs typeface="Calibri"/>
            </a:endParaRPr>
          </a:p>
          <a:p>
            <a:r>
              <a:rPr lang="en-US" dirty="0" smtClean="0">
                <a:latin typeface="Calibri"/>
                <a:cs typeface="Calibri"/>
              </a:rPr>
              <a:t>Many of the principle elements of this conceptual model are abstract, they can be implemented in several ways.</a:t>
            </a:r>
          </a:p>
          <a:p>
            <a:endParaRPr lang="en-US" dirty="0" smtClean="0">
              <a:latin typeface="Calibri"/>
              <a:cs typeface="Calibri"/>
            </a:endParaRPr>
          </a:p>
          <a:p>
            <a:r>
              <a:rPr lang="en-US" dirty="0" smtClean="0">
                <a:latin typeface="Calibri"/>
                <a:cs typeface="Calibri"/>
              </a:rPr>
              <a:t>When </a:t>
            </a:r>
            <a:r>
              <a:rPr lang="en-US" dirty="0">
                <a:latin typeface="Calibri"/>
                <a:cs typeface="Calibri"/>
              </a:rPr>
              <a:t>only the abstract concepts are considered, the model is very simple.</a:t>
            </a:r>
          </a:p>
          <a:p>
            <a:endParaRPr lang="en-US" dirty="0">
              <a:latin typeface="Calibri"/>
              <a:cs typeface="Calibri"/>
            </a:endParaRPr>
          </a:p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517202" y="1174750"/>
            <a:ext cx="4298552" cy="1140051"/>
          </a:xfrm>
          <a:prstGeom prst="rect">
            <a:avLst/>
          </a:prstGeom>
          <a:solidFill>
            <a:schemeClr val="bg1">
              <a:alpha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38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877" y="364461"/>
            <a:ext cx="5765983" cy="435831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/>
              <a:t>What is a Data Quality Element?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B324-5D90-4399-9765-5D55AF61633A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6" name="Oval 5"/>
          <p:cNvSpPr/>
          <p:nvPr/>
        </p:nvSpPr>
        <p:spPr bwMode="auto">
          <a:xfrm>
            <a:off x="3968766" y="1456723"/>
            <a:ext cx="4613033" cy="461303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26209" y="1789536"/>
            <a:ext cx="1271559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alibri"/>
                <a:cs typeface="Calibri"/>
              </a:rPr>
              <a:t>Data Quality Element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4480989" y="2058551"/>
            <a:ext cx="1658993" cy="164418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Measure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6446313" y="2958584"/>
            <a:ext cx="1658993" cy="164418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Result</a:t>
            </a:r>
          </a:p>
        </p:txBody>
      </p:sp>
      <p:sp>
        <p:nvSpPr>
          <p:cNvPr id="10" name="Oval 9"/>
          <p:cNvSpPr/>
          <p:nvPr/>
        </p:nvSpPr>
        <p:spPr bwMode="auto">
          <a:xfrm>
            <a:off x="4714091" y="3981516"/>
            <a:ext cx="1658993" cy="164418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Method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02139" y="2109760"/>
            <a:ext cx="2712101" cy="36933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err="1" smtClean="0"/>
              <a:t>QA_PercentMissingData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1405531" y="5416558"/>
            <a:ext cx="3891961" cy="697114"/>
            <a:chOff x="316280" y="4156847"/>
            <a:chExt cx="3891961" cy="697114"/>
          </a:xfrm>
        </p:grpSpPr>
        <p:sp>
          <p:nvSpPr>
            <p:cNvPr id="12" name="TextBox 11"/>
            <p:cNvSpPr txBox="1"/>
            <p:nvPr/>
          </p:nvSpPr>
          <p:spPr>
            <a:xfrm>
              <a:off x="316280" y="4156847"/>
              <a:ext cx="3891961" cy="697114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dirty="0" smtClean="0"/>
                <a:t>Number of Pixels with Missing Flags</a:t>
              </a:r>
            </a:p>
            <a:p>
              <a:pPr algn="ctr">
                <a:lnSpc>
                  <a:spcPct val="110000"/>
                </a:lnSpc>
              </a:pPr>
              <a:r>
                <a:rPr lang="en-US" dirty="0" smtClean="0"/>
                <a:t>Total </a:t>
              </a:r>
              <a:r>
                <a:rPr lang="en-US" dirty="0"/>
                <a:t>Number of </a:t>
              </a:r>
              <a:r>
                <a:rPr lang="en-US" dirty="0" smtClean="0"/>
                <a:t>Pixels</a:t>
              </a:r>
              <a:endParaRPr lang="en-US" dirty="0"/>
            </a:p>
          </p:txBody>
        </p:sp>
        <p:cxnSp>
          <p:nvCxnSpPr>
            <p:cNvPr id="14" name="Straight Connector 13"/>
            <p:cNvCxnSpPr/>
            <p:nvPr/>
          </p:nvCxnSpPr>
          <p:spPr bwMode="auto">
            <a:xfrm>
              <a:off x="413053" y="4516527"/>
              <a:ext cx="3754216" cy="445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7" name="TextBox 16"/>
          <p:cNvSpPr txBox="1"/>
          <p:nvPr/>
        </p:nvSpPr>
        <p:spPr>
          <a:xfrm>
            <a:off x="7837574" y="3336300"/>
            <a:ext cx="646669" cy="39241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dirty="0" smtClean="0"/>
              <a:t>15%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05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407" y="317257"/>
            <a:ext cx="5551423" cy="533400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Data Quality </a:t>
            </a:r>
            <a:r>
              <a:rPr lang="en-US" sz="3200" dirty="0" smtClean="0"/>
              <a:t>Results</a:t>
            </a:r>
            <a:endParaRPr lang="en-US" sz="3200" dirty="0"/>
          </a:p>
        </p:txBody>
      </p:sp>
      <p:pic>
        <p:nvPicPr>
          <p:cNvPr id="72" name="Picture 7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171" y="1089734"/>
            <a:ext cx="4961081" cy="5107569"/>
          </a:xfrm>
          <a:prstGeom prst="rect">
            <a:avLst/>
          </a:prstGeom>
        </p:spPr>
      </p:pic>
      <p:sp>
        <p:nvSpPr>
          <p:cNvPr id="73" name="Rectangle 72"/>
          <p:cNvSpPr/>
          <p:nvPr/>
        </p:nvSpPr>
        <p:spPr bwMode="auto">
          <a:xfrm>
            <a:off x="5050704" y="1210760"/>
            <a:ext cx="2011675" cy="1365754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71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064" y="317712"/>
            <a:ext cx="4419710" cy="533400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Data </a:t>
            </a:r>
            <a:r>
              <a:rPr lang="en-US" sz="3200" dirty="0" smtClean="0"/>
              <a:t>Quality Results</a:t>
            </a:r>
            <a:endParaRPr lang="en-US" sz="3200" dirty="0"/>
          </a:p>
        </p:txBody>
      </p:sp>
      <p:grpSp>
        <p:nvGrpSpPr>
          <p:cNvPr id="30" name="Group 65"/>
          <p:cNvGrpSpPr>
            <a:grpSpLocks/>
          </p:cNvGrpSpPr>
          <p:nvPr/>
        </p:nvGrpSpPr>
        <p:grpSpPr bwMode="auto">
          <a:xfrm>
            <a:off x="3611521" y="1263420"/>
            <a:ext cx="1952625" cy="884237"/>
            <a:chOff x="4098" y="1718"/>
            <a:chExt cx="1374" cy="557"/>
          </a:xfrm>
        </p:grpSpPr>
        <p:sp>
          <p:nvSpPr>
            <p:cNvPr id="49" name="Text Box 43"/>
            <p:cNvSpPr txBox="1">
              <a:spLocks noChangeArrowheads="1"/>
            </p:cNvSpPr>
            <p:nvPr/>
          </p:nvSpPr>
          <p:spPr bwMode="auto">
            <a:xfrm>
              <a:off x="4098" y="1718"/>
              <a:ext cx="1374" cy="160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latin typeface="Calibri" charset="0"/>
                </a:rPr>
                <a:t>DQ_ConformanceResult</a:t>
              </a:r>
            </a:p>
          </p:txBody>
        </p:sp>
        <p:sp>
          <p:nvSpPr>
            <p:cNvPr id="50" name="Text Box 44"/>
            <p:cNvSpPr txBox="1">
              <a:spLocks noChangeArrowheads="1"/>
            </p:cNvSpPr>
            <p:nvPr/>
          </p:nvSpPr>
          <p:spPr bwMode="auto">
            <a:xfrm>
              <a:off x="4098" y="1877"/>
              <a:ext cx="1374" cy="352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+ specification : CI_Citation</a:t>
              </a:r>
            </a:p>
            <a:p>
              <a:pPr>
                <a:defRPr/>
              </a:pP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+ explanation : CharacterString</a:t>
              </a:r>
            </a:p>
            <a:p>
              <a:pPr>
                <a:defRPr/>
              </a:pP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+ pass : Boolean</a:t>
              </a:r>
            </a:p>
          </p:txBody>
        </p:sp>
        <p:sp>
          <p:nvSpPr>
            <p:cNvPr id="51" name="Rectangle 45"/>
            <p:cNvSpPr>
              <a:spLocks noChangeArrowheads="1"/>
            </p:cNvSpPr>
            <p:nvPr/>
          </p:nvSpPr>
          <p:spPr bwMode="auto">
            <a:xfrm>
              <a:off x="4098" y="2228"/>
              <a:ext cx="1374" cy="47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solidFill>
                  <a:schemeClr val="bg1">
                    <a:lumMod val="50000"/>
                  </a:schemeClr>
                </a:solidFill>
                <a:cs typeface="+mn-cs"/>
              </a:endParaRPr>
            </a:p>
          </p:txBody>
        </p:sp>
      </p:grpSp>
      <p:grpSp>
        <p:nvGrpSpPr>
          <p:cNvPr id="52" name="Group 84"/>
          <p:cNvGrpSpPr>
            <a:grpSpLocks/>
          </p:cNvGrpSpPr>
          <p:nvPr/>
        </p:nvGrpSpPr>
        <p:grpSpPr bwMode="auto">
          <a:xfrm>
            <a:off x="454026" y="2742509"/>
            <a:ext cx="2145242" cy="1027112"/>
            <a:chOff x="3932" y="2362"/>
            <a:chExt cx="1540" cy="647"/>
          </a:xfrm>
        </p:grpSpPr>
        <p:sp>
          <p:nvSpPr>
            <p:cNvPr id="53" name="Text Box 67"/>
            <p:cNvSpPr txBox="1">
              <a:spLocks noChangeArrowheads="1"/>
            </p:cNvSpPr>
            <p:nvPr/>
          </p:nvSpPr>
          <p:spPr bwMode="auto">
            <a:xfrm>
              <a:off x="3932" y="2362"/>
              <a:ext cx="1540" cy="160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latin typeface="Calibri" charset="0"/>
                </a:rPr>
                <a:t>DQ_QuantitativeResult</a:t>
              </a:r>
            </a:p>
          </p:txBody>
        </p:sp>
        <p:sp>
          <p:nvSpPr>
            <p:cNvPr id="54" name="Text Box 68"/>
            <p:cNvSpPr txBox="1">
              <a:spLocks noChangeArrowheads="1"/>
            </p:cNvSpPr>
            <p:nvPr/>
          </p:nvSpPr>
          <p:spPr bwMode="auto">
            <a:xfrm>
              <a:off x="3932" y="2520"/>
              <a:ext cx="1540" cy="448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+ </a:t>
              </a:r>
              <a:r>
                <a:rPr lang="en-US" sz="1000" dirty="0" err="1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valueType</a:t>
              </a:r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 [0..1] : </a:t>
              </a:r>
              <a:r>
                <a:rPr lang="en-US" sz="1000" dirty="0" err="1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RecordType</a:t>
              </a:r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 </a:t>
              </a:r>
            </a:p>
            <a:p>
              <a:pPr>
                <a:defRPr/>
              </a:pPr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+ </a:t>
              </a:r>
              <a:r>
                <a:rPr lang="en-US" sz="1000" dirty="0" err="1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valueUnit</a:t>
              </a:r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 : </a:t>
              </a:r>
              <a:r>
                <a:rPr lang="en-US" sz="1000" dirty="0" err="1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UnitOfMeasure</a:t>
              </a:r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 </a:t>
              </a:r>
            </a:p>
            <a:p>
              <a:pPr>
                <a:defRPr/>
              </a:pPr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+ </a:t>
              </a:r>
              <a:r>
                <a:rPr lang="en-US" sz="1000" dirty="0" err="1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errorStatistic</a:t>
              </a:r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 [0..1] : </a:t>
              </a:r>
              <a:r>
                <a:rPr lang="en-US" sz="1000" dirty="0" err="1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CharacterString</a:t>
              </a:r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 </a:t>
              </a:r>
            </a:p>
            <a:p>
              <a:pPr>
                <a:defRPr/>
              </a:pPr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+ value [1..*] : Record</a:t>
              </a:r>
            </a:p>
          </p:txBody>
        </p:sp>
        <p:sp>
          <p:nvSpPr>
            <p:cNvPr id="55" name="Rectangle 69"/>
            <p:cNvSpPr>
              <a:spLocks noChangeArrowheads="1"/>
            </p:cNvSpPr>
            <p:nvPr/>
          </p:nvSpPr>
          <p:spPr bwMode="auto">
            <a:xfrm>
              <a:off x="3932" y="2968"/>
              <a:ext cx="1540" cy="41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solidFill>
                  <a:schemeClr val="bg1">
                    <a:lumMod val="50000"/>
                  </a:schemeClr>
                </a:solidFill>
                <a:cs typeface="+mn-cs"/>
              </a:endParaRPr>
            </a:p>
          </p:txBody>
        </p:sp>
      </p:grpSp>
      <p:cxnSp>
        <p:nvCxnSpPr>
          <p:cNvPr id="56" name="AutoShape 74"/>
          <p:cNvCxnSpPr>
            <a:cxnSpLocks noChangeShapeType="1"/>
            <a:stCxn id="62" idx="3"/>
            <a:endCxn id="51" idx="2"/>
          </p:cNvCxnSpPr>
          <p:nvPr/>
        </p:nvCxnSpPr>
        <p:spPr bwMode="auto">
          <a:xfrm rot="5400000" flipH="1" flipV="1">
            <a:off x="2999609" y="674696"/>
            <a:ext cx="115264" cy="3061186"/>
          </a:xfrm>
          <a:prstGeom prst="bentConnector3">
            <a:avLst>
              <a:gd name="adj1" fmla="val -198327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arrow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2" name="AutoShape 75"/>
          <p:cNvSpPr>
            <a:spLocks noChangeArrowheads="1"/>
          </p:cNvSpPr>
          <p:nvPr/>
        </p:nvSpPr>
        <p:spPr bwMode="auto">
          <a:xfrm>
            <a:off x="1471085" y="2108933"/>
            <a:ext cx="111125" cy="153988"/>
          </a:xfrm>
          <a:prstGeom prst="triangle">
            <a:avLst>
              <a:gd name="adj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cs typeface="+mn-cs"/>
            </a:endParaRPr>
          </a:p>
        </p:txBody>
      </p:sp>
      <p:cxnSp>
        <p:nvCxnSpPr>
          <p:cNvPr id="63" name="AutoShape 76"/>
          <p:cNvCxnSpPr>
            <a:cxnSpLocks noChangeShapeType="1"/>
            <a:stCxn id="62" idx="3"/>
            <a:endCxn id="53" idx="0"/>
          </p:cNvCxnSpPr>
          <p:nvPr/>
        </p:nvCxnSpPr>
        <p:spPr bwMode="auto">
          <a:xfrm rot="5400000">
            <a:off x="1286854" y="2502715"/>
            <a:ext cx="479588" cy="1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arrow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8" name="AutoShape 95"/>
          <p:cNvCxnSpPr>
            <a:cxnSpLocks noChangeShapeType="1"/>
            <a:stCxn id="62" idx="3"/>
            <a:endCxn id="65" idx="0"/>
          </p:cNvCxnSpPr>
          <p:nvPr/>
        </p:nvCxnSpPr>
        <p:spPr bwMode="auto">
          <a:xfrm rot="16200000" flipH="1">
            <a:off x="3204291" y="585278"/>
            <a:ext cx="796041" cy="4151326"/>
          </a:xfrm>
          <a:prstGeom prst="bentConnector3">
            <a:avLst>
              <a:gd name="adj1" fmla="val 27419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arrow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78" name="Group 97"/>
          <p:cNvGrpSpPr>
            <a:grpSpLocks/>
          </p:cNvGrpSpPr>
          <p:nvPr/>
        </p:nvGrpSpPr>
        <p:grpSpPr bwMode="auto">
          <a:xfrm>
            <a:off x="630482" y="1263420"/>
            <a:ext cx="1790963" cy="828704"/>
            <a:chOff x="3135" y="2463"/>
            <a:chExt cx="745" cy="522"/>
          </a:xfrm>
        </p:grpSpPr>
        <p:sp>
          <p:nvSpPr>
            <p:cNvPr id="79" name="Text Box 59"/>
            <p:cNvSpPr txBox="1">
              <a:spLocks noChangeArrowheads="1"/>
            </p:cNvSpPr>
            <p:nvPr/>
          </p:nvSpPr>
          <p:spPr bwMode="auto">
            <a:xfrm>
              <a:off x="3135" y="2463"/>
              <a:ext cx="745" cy="25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 i="1">
                  <a:latin typeface="Calibri" charset="0"/>
                  <a:cs typeface="+mn-cs"/>
                </a:rPr>
                <a:t>&lt;&lt;Abstract&gt;&gt;</a:t>
              </a:r>
            </a:p>
            <a:p>
              <a:pPr algn="ctr">
                <a:defRPr/>
              </a:pPr>
              <a:r>
                <a:rPr lang="en-US" sz="1000" i="1">
                  <a:latin typeface="Calibri" charset="0"/>
                  <a:cs typeface="+mn-cs"/>
                </a:rPr>
                <a:t>DQ_Result</a:t>
              </a:r>
            </a:p>
          </p:txBody>
        </p:sp>
        <p:sp>
          <p:nvSpPr>
            <p:cNvPr id="80" name="Rectangle 61"/>
            <p:cNvSpPr>
              <a:spLocks noChangeArrowheads="1"/>
            </p:cNvSpPr>
            <p:nvPr/>
          </p:nvSpPr>
          <p:spPr bwMode="auto">
            <a:xfrm>
              <a:off x="3135" y="2720"/>
              <a:ext cx="745" cy="21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r>
                <a:rPr lang="en-US" sz="1000" dirty="0">
                  <a:latin typeface="Calibri" charset="0"/>
                </a:rPr>
                <a:t>+ </a:t>
              </a:r>
              <a:r>
                <a:rPr lang="en-US" sz="1000" dirty="0" err="1">
                  <a:latin typeface="Calibri" charset="0"/>
                </a:rPr>
                <a:t>dateTime</a:t>
              </a:r>
              <a:r>
                <a:rPr lang="en-US" sz="1000" dirty="0">
                  <a:latin typeface="Calibri" charset="0"/>
                </a:rPr>
                <a:t> [0..1] : </a:t>
              </a:r>
              <a:r>
                <a:rPr lang="en-US" sz="1000" dirty="0" err="1">
                  <a:latin typeface="Calibri" charset="0"/>
                </a:rPr>
                <a:t>DateTime</a:t>
              </a:r>
              <a:endParaRPr lang="en-US" sz="1000" dirty="0">
                <a:latin typeface="Calibri" charset="0"/>
              </a:endParaRPr>
            </a:p>
            <a:p>
              <a:pPr>
                <a:defRPr/>
              </a:pPr>
              <a:r>
                <a:rPr lang="en-US" sz="1000" dirty="0">
                  <a:latin typeface="Calibri" charset="0"/>
                </a:rPr>
                <a:t>+ </a:t>
              </a:r>
              <a:r>
                <a:rPr lang="en-US" sz="1000" dirty="0" err="1">
                  <a:latin typeface="Calibri" charset="0"/>
                </a:rPr>
                <a:t>resultScope</a:t>
              </a:r>
              <a:r>
                <a:rPr lang="en-US" sz="1000" dirty="0">
                  <a:latin typeface="Calibri" charset="0"/>
                </a:rPr>
                <a:t> [0..1] : </a:t>
              </a:r>
              <a:r>
                <a:rPr lang="en-US" sz="1000" dirty="0" err="1">
                  <a:latin typeface="Calibri" charset="0"/>
                </a:rPr>
                <a:t>DQ_Scope</a:t>
              </a:r>
              <a:r>
                <a:rPr lang="en-US" sz="1000" dirty="0">
                  <a:latin typeface="Calibri" charset="0"/>
                </a:rPr>
                <a:t> </a:t>
              </a:r>
            </a:p>
          </p:txBody>
        </p:sp>
        <p:sp>
          <p:nvSpPr>
            <p:cNvPr id="81" name="Rectangle 62"/>
            <p:cNvSpPr>
              <a:spLocks noChangeArrowheads="1"/>
            </p:cNvSpPr>
            <p:nvPr/>
          </p:nvSpPr>
          <p:spPr bwMode="auto">
            <a:xfrm>
              <a:off x="3135" y="2938"/>
              <a:ext cx="745" cy="4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44" name="Group 84"/>
          <p:cNvGrpSpPr>
            <a:grpSpLocks/>
          </p:cNvGrpSpPr>
          <p:nvPr/>
        </p:nvGrpSpPr>
        <p:grpSpPr bwMode="auto">
          <a:xfrm>
            <a:off x="6754222" y="1263420"/>
            <a:ext cx="1743016" cy="560388"/>
            <a:chOff x="3932" y="2362"/>
            <a:chExt cx="1540" cy="353"/>
          </a:xfrm>
        </p:grpSpPr>
        <p:sp>
          <p:nvSpPr>
            <p:cNvPr id="45" name="Text Box 67"/>
            <p:cNvSpPr txBox="1">
              <a:spLocks noChangeArrowheads="1"/>
            </p:cNvSpPr>
            <p:nvPr/>
          </p:nvSpPr>
          <p:spPr bwMode="auto">
            <a:xfrm>
              <a:off x="3932" y="2362"/>
              <a:ext cx="1540" cy="160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latin typeface="Calibri" charset="0"/>
                </a:rPr>
                <a:t>DQ_DescriptiveResult</a:t>
              </a:r>
            </a:p>
          </p:txBody>
        </p:sp>
        <p:sp>
          <p:nvSpPr>
            <p:cNvPr id="46" name="Text Box 68"/>
            <p:cNvSpPr txBox="1">
              <a:spLocks noChangeArrowheads="1"/>
            </p:cNvSpPr>
            <p:nvPr/>
          </p:nvSpPr>
          <p:spPr bwMode="auto">
            <a:xfrm>
              <a:off x="3932" y="2520"/>
              <a:ext cx="1540" cy="155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latin typeface="Calibri" charset="0"/>
                </a:rPr>
                <a:t>+ statement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latin typeface="Calibri" charset="0"/>
                  <a:cs typeface="+mn-cs"/>
                </a:rPr>
                <a:t> : CharacterString </a:t>
              </a:r>
            </a:p>
          </p:txBody>
        </p:sp>
        <p:sp>
          <p:nvSpPr>
            <p:cNvPr id="47" name="Rectangle 69"/>
            <p:cNvSpPr>
              <a:spLocks noChangeArrowheads="1"/>
            </p:cNvSpPr>
            <p:nvPr/>
          </p:nvSpPr>
          <p:spPr bwMode="auto">
            <a:xfrm>
              <a:off x="3932" y="2674"/>
              <a:ext cx="1540" cy="41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solidFill>
                  <a:schemeClr val="bg1">
                    <a:lumMod val="50000"/>
                  </a:schemeClr>
                </a:solidFill>
                <a:cs typeface="+mn-cs"/>
              </a:endParaRPr>
            </a:p>
          </p:txBody>
        </p:sp>
      </p:grpSp>
      <p:cxnSp>
        <p:nvCxnSpPr>
          <p:cNvPr id="48" name="AutoShape 74"/>
          <p:cNvCxnSpPr>
            <a:cxnSpLocks noChangeShapeType="1"/>
            <a:stCxn id="62" idx="3"/>
            <a:endCxn id="47" idx="2"/>
          </p:cNvCxnSpPr>
          <p:nvPr/>
        </p:nvCxnSpPr>
        <p:spPr bwMode="auto">
          <a:xfrm rot="5400000" flipH="1" flipV="1">
            <a:off x="4356632" y="-1006176"/>
            <a:ext cx="439113" cy="6099082"/>
          </a:xfrm>
          <a:prstGeom prst="bentConnector3">
            <a:avLst>
              <a:gd name="adj1" fmla="val -52059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arrow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22" name="Group 21"/>
          <p:cNvGrpSpPr/>
          <p:nvPr/>
        </p:nvGrpSpPr>
        <p:grpSpPr>
          <a:xfrm>
            <a:off x="3843729" y="3058962"/>
            <a:ext cx="3667126" cy="567375"/>
            <a:chOff x="2976222" y="3058962"/>
            <a:chExt cx="3667126" cy="567375"/>
          </a:xfrm>
        </p:grpSpPr>
        <p:sp>
          <p:nvSpPr>
            <p:cNvPr id="65" name="Text Box 90"/>
            <p:cNvSpPr txBox="1">
              <a:spLocks noChangeArrowheads="1"/>
            </p:cNvSpPr>
            <p:nvPr/>
          </p:nvSpPr>
          <p:spPr bwMode="auto">
            <a:xfrm>
              <a:off x="2977586" y="3058962"/>
              <a:ext cx="3665762" cy="2540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000" dirty="0" err="1">
                  <a:latin typeface="Calibri" charset="0"/>
                </a:rPr>
                <a:t>DQ_CoverageResult</a:t>
              </a:r>
              <a:endParaRPr lang="en-US" sz="1000" dirty="0">
                <a:latin typeface="Calibri" charset="0"/>
                <a:cs typeface="+mn-cs"/>
              </a:endParaRPr>
            </a:p>
          </p:txBody>
        </p:sp>
        <p:sp>
          <p:nvSpPr>
            <p:cNvPr id="67" name="Rectangle 93"/>
            <p:cNvSpPr>
              <a:spLocks noChangeArrowheads="1"/>
            </p:cNvSpPr>
            <p:nvPr/>
          </p:nvSpPr>
          <p:spPr bwMode="auto">
            <a:xfrm>
              <a:off x="2976222" y="3559182"/>
              <a:ext cx="3667126" cy="6715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9" name="Text Box 68"/>
            <p:cNvSpPr txBox="1">
              <a:spLocks noChangeArrowheads="1"/>
            </p:cNvSpPr>
            <p:nvPr/>
          </p:nvSpPr>
          <p:spPr bwMode="auto">
            <a:xfrm>
              <a:off x="2976222" y="3312962"/>
              <a:ext cx="3667126" cy="24622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1000" dirty="0">
                  <a:latin typeface="Calibri" charset="0"/>
                  <a:cs typeface="+mn-cs"/>
                </a:rPr>
                <a:t>+ </a:t>
              </a:r>
              <a:r>
                <a:rPr lang="en-US" sz="1000" dirty="0" err="1" smtClean="0">
                  <a:latin typeface="Calibri" charset="0"/>
                  <a:cs typeface="+mn-cs"/>
                </a:rPr>
                <a:t>spatialRepresentationType</a:t>
              </a:r>
              <a:r>
                <a:rPr lang="en-US" sz="1000" dirty="0" smtClean="0">
                  <a:latin typeface="Calibri" charset="0"/>
                  <a:cs typeface="+mn-cs"/>
                </a:rPr>
                <a:t> : </a:t>
              </a:r>
              <a:r>
                <a:rPr lang="en-US" sz="1000" dirty="0" err="1" smtClean="0">
                  <a:latin typeface="Calibri" charset="0"/>
                  <a:cs typeface="+mn-cs"/>
                </a:rPr>
                <a:t>MD_SpatialRepresentatinType</a:t>
              </a:r>
              <a:r>
                <a:rPr lang="en-US" sz="1000" dirty="0" err="1" smtClean="0">
                  <a:latin typeface="Calibri" charset="0"/>
                </a:rPr>
                <a:t>Code</a:t>
              </a:r>
              <a:endParaRPr lang="en-US" sz="1000" dirty="0" smtClean="0">
                <a:latin typeface="Calibri" charset="0"/>
              </a:endParaRPr>
            </a:p>
          </p:txBody>
        </p:sp>
      </p:grpSp>
      <p:grpSp>
        <p:nvGrpSpPr>
          <p:cNvPr id="70" name="Group 59"/>
          <p:cNvGrpSpPr>
            <a:grpSpLocks/>
          </p:cNvGrpSpPr>
          <p:nvPr/>
        </p:nvGrpSpPr>
        <p:grpSpPr bwMode="auto">
          <a:xfrm>
            <a:off x="713520" y="4607495"/>
            <a:ext cx="3400004" cy="1160871"/>
            <a:chOff x="4121727" y="4386700"/>
            <a:chExt cx="4833681" cy="1547819"/>
          </a:xfrm>
        </p:grpSpPr>
        <p:grpSp>
          <p:nvGrpSpPr>
            <p:cNvPr id="71" name="Group 61"/>
            <p:cNvGrpSpPr>
              <a:grpSpLocks/>
            </p:cNvGrpSpPr>
            <p:nvPr/>
          </p:nvGrpSpPr>
          <p:grpSpPr bwMode="auto">
            <a:xfrm>
              <a:off x="4121727" y="4386700"/>
              <a:ext cx="4690486" cy="1547819"/>
              <a:chOff x="1031" y="2704"/>
              <a:chExt cx="1234" cy="975"/>
            </a:xfrm>
          </p:grpSpPr>
          <p:sp>
            <p:nvSpPr>
              <p:cNvPr id="77" name="Text Box 1075"/>
              <p:cNvSpPr txBox="1">
                <a:spLocks noChangeArrowheads="1"/>
              </p:cNvSpPr>
              <p:nvPr/>
            </p:nvSpPr>
            <p:spPr bwMode="auto">
              <a:xfrm>
                <a:off x="1031" y="2704"/>
                <a:ext cx="1234" cy="174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MD_SampleDimension</a:t>
                </a:r>
                <a:endParaRPr lang="en-US" sz="750" dirty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</p:txBody>
          </p:sp>
          <p:sp>
            <p:nvSpPr>
              <p:cNvPr id="84" name="Text Box 1076"/>
              <p:cNvSpPr txBox="1">
                <a:spLocks noChangeArrowheads="1"/>
              </p:cNvSpPr>
              <p:nvPr/>
            </p:nvSpPr>
            <p:spPr bwMode="auto">
              <a:xfrm>
                <a:off x="1031" y="2876"/>
                <a:ext cx="1234" cy="756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750" dirty="0">
                    <a:ea typeface="ＭＳ Ｐゴシック" charset="0"/>
                    <a:cs typeface="Calibri"/>
                  </a:rPr>
                  <a:t>+ description : </a:t>
                </a:r>
                <a:r>
                  <a:rPr lang="en-US" sz="750" dirty="0" err="1">
                    <a:ea typeface="ＭＳ Ｐゴシック" charset="0"/>
                    <a:cs typeface="Calibri"/>
                  </a:rPr>
                  <a:t>CharacterString</a:t>
                </a:r>
                <a:r>
                  <a:rPr lang="en-US" sz="750" dirty="0">
                    <a:ea typeface="ＭＳ Ｐゴシック" charset="0"/>
                    <a:cs typeface="Calibri"/>
                  </a:rPr>
                  <a:t> [0..1]</a:t>
                </a:r>
              </a:p>
              <a:p>
                <a:pPr>
                  <a:defRPr/>
                </a:pPr>
                <a:r>
                  <a:rPr lang="en-US" sz="750" dirty="0">
                    <a:ea typeface="ＭＳ Ｐゴシック" charset="0"/>
                    <a:cs typeface="Calibri"/>
                  </a:rPr>
                  <a:t>+ name : </a:t>
                </a:r>
                <a:r>
                  <a:rPr lang="en-US" sz="750" dirty="0" err="1">
                    <a:ea typeface="ＭＳ Ｐゴシック" charset="0"/>
                    <a:cs typeface="Calibri"/>
                  </a:rPr>
                  <a:t>MD_Identifier</a:t>
                </a:r>
                <a:r>
                  <a:rPr lang="en-US" sz="750" dirty="0">
                    <a:ea typeface="ＭＳ Ｐゴシック" charset="0"/>
                    <a:cs typeface="Calibri"/>
                  </a:rPr>
                  <a:t> [0..*]</a:t>
                </a:r>
              </a:p>
              <a:p>
                <a:pPr>
                  <a:defRPr/>
                </a:pP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maxValue</a:t>
                </a: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</a:t>
                </a:r>
              </a:p>
              <a:p>
                <a:pPr>
                  <a:defRPr/>
                </a:pP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minValue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 </a:t>
                </a: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units :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UnitOfMeasure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[0..1]</a:t>
                </a: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scaleFactor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 </a:t>
                </a:r>
                <a:endParaRPr lang="en-US" sz="750" dirty="0" smtClean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ea typeface="ＭＳ Ｐゴシック" charset="0"/>
                    <a:cs typeface="Calibri"/>
                  </a:rPr>
                  <a:t>+ offset : Real [0..1</a:t>
                </a:r>
                <a:r>
                  <a:rPr lang="en-US" sz="750" dirty="0" smtClean="0">
                    <a:solidFill>
                      <a:srgbClr val="000000"/>
                    </a:solidFill>
                    <a:ea typeface="ＭＳ Ｐゴシック" charset="0"/>
                    <a:cs typeface="Calibri"/>
                  </a:rPr>
                  <a:t>]</a:t>
                </a:r>
                <a:endParaRPr lang="en-US" sz="750" dirty="0">
                  <a:solidFill>
                    <a:srgbClr val="000000"/>
                  </a:solidFill>
                  <a:ea typeface="ＭＳ Ｐゴシック" charset="0"/>
                  <a:cs typeface="Calibri"/>
                </a:endParaRPr>
              </a:p>
            </p:txBody>
          </p:sp>
          <p:sp>
            <p:nvSpPr>
              <p:cNvPr id="85" name="Rectangle 84"/>
              <p:cNvSpPr>
                <a:spLocks noChangeArrowheads="1"/>
              </p:cNvSpPr>
              <p:nvPr/>
            </p:nvSpPr>
            <p:spPr bwMode="auto">
              <a:xfrm>
                <a:off x="1031" y="3632"/>
                <a:ext cx="1234" cy="47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75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</p:txBody>
          </p:sp>
        </p:grpSp>
        <p:sp>
          <p:nvSpPr>
            <p:cNvPr id="72" name="TextBox 62"/>
            <p:cNvSpPr txBox="1">
              <a:spLocks noChangeArrowheads="1"/>
            </p:cNvSpPr>
            <p:nvPr/>
          </p:nvSpPr>
          <p:spPr bwMode="auto">
            <a:xfrm>
              <a:off x="6399834" y="4630452"/>
              <a:ext cx="2555574" cy="10464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defRPr/>
              </a:pPr>
              <a:r>
                <a:rPr lang="en-US" sz="750" dirty="0" smtClean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meanValue</a:t>
              </a:r>
              <a:r>
                <a:rPr lang="en-US" sz="750" dirty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 : Real [0..1]</a:t>
              </a:r>
            </a:p>
            <a:p>
              <a:pPr eaLnBrk="1" hangingPunct="1"/>
              <a:r>
                <a:rPr lang="en-US" altLang="x-none" sz="750" dirty="0" smtClean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numberOfValues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Integer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standardDeviation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Real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otherPropertyType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RecordType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otherProperty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Record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bitsPerValue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Integer [0..1]</a:t>
              </a:r>
            </a:p>
          </p:txBody>
        </p:sp>
      </p:grpSp>
      <p:grpSp>
        <p:nvGrpSpPr>
          <p:cNvPr id="86" name="Group 62"/>
          <p:cNvGrpSpPr>
            <a:grpSpLocks/>
          </p:cNvGrpSpPr>
          <p:nvPr/>
        </p:nvGrpSpPr>
        <p:grpSpPr bwMode="auto">
          <a:xfrm>
            <a:off x="2416658" y="5932457"/>
            <a:ext cx="1212873" cy="575071"/>
            <a:chOff x="975" y="2992"/>
            <a:chExt cx="1389" cy="483"/>
          </a:xfrm>
        </p:grpSpPr>
        <p:sp>
          <p:nvSpPr>
            <p:cNvPr id="87" name="Text Box 59"/>
            <p:cNvSpPr txBox="1">
              <a:spLocks noChangeArrowheads="1"/>
            </p:cNvSpPr>
            <p:nvPr/>
          </p:nvSpPr>
          <p:spPr bwMode="auto">
            <a:xfrm>
              <a:off x="976" y="2992"/>
              <a:ext cx="1388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MemberName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8" name="Text Box 60"/>
            <p:cNvSpPr txBox="1">
              <a:spLocks noChangeArrowheads="1"/>
            </p:cNvSpPr>
            <p:nvPr/>
          </p:nvSpPr>
          <p:spPr bwMode="auto">
            <a:xfrm>
              <a:off x="975" y="3165"/>
              <a:ext cx="1389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aName</a:t>
              </a:r>
              <a:r>
                <a:rPr lang="en-US" sz="750" dirty="0" smtClean="0"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typeName</a:t>
              </a:r>
              <a:r>
                <a:rPr lang="en-US" sz="750" dirty="0" smtClean="0"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aName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4" name="Rectangle 61"/>
            <p:cNvSpPr>
              <a:spLocks noChangeArrowheads="1"/>
            </p:cNvSpPr>
            <p:nvPr/>
          </p:nvSpPr>
          <p:spPr bwMode="auto">
            <a:xfrm>
              <a:off x="975" y="3435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cxnSp>
        <p:nvCxnSpPr>
          <p:cNvPr id="95" name="AutoShape 1093"/>
          <p:cNvCxnSpPr>
            <a:cxnSpLocks noChangeShapeType="1"/>
          </p:cNvCxnSpPr>
          <p:nvPr/>
        </p:nvCxnSpPr>
        <p:spPr bwMode="auto">
          <a:xfrm rot="16200000" flipH="1">
            <a:off x="1776843" y="5395352"/>
            <a:ext cx="158700" cy="1122678"/>
          </a:xfrm>
          <a:prstGeom prst="bentConnector2">
            <a:avLst/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6" name="AutoShape 1090"/>
          <p:cNvSpPr>
            <a:spLocks noChangeArrowheads="1"/>
          </p:cNvSpPr>
          <p:nvPr/>
        </p:nvSpPr>
        <p:spPr bwMode="auto">
          <a:xfrm>
            <a:off x="1265769" y="5768994"/>
            <a:ext cx="58170" cy="108347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1188384" y="6012126"/>
            <a:ext cx="130837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800" dirty="0">
                <a:ea typeface="ＭＳ Ｐゴシック" charset="0"/>
                <a:cs typeface="Calibri"/>
              </a:rPr>
              <a:t>+ </a:t>
            </a:r>
            <a:r>
              <a:rPr lang="en-US" sz="800" dirty="0" err="1">
                <a:ea typeface="ＭＳ Ｐゴシック" charset="0"/>
                <a:cs typeface="Calibri"/>
              </a:rPr>
              <a:t>sequenceIdentifier</a:t>
            </a:r>
            <a:r>
              <a:rPr lang="en-US" sz="800" dirty="0">
                <a:ea typeface="ＭＳ Ｐゴシック" charset="0"/>
                <a:cs typeface="Calibri"/>
              </a:rPr>
              <a:t> </a:t>
            </a:r>
            <a:r>
              <a:rPr lang="en-US" sz="800" dirty="0" smtClean="0">
                <a:ea typeface="ＭＳ Ｐゴシック" charset="0"/>
                <a:cs typeface="Calibri"/>
              </a:rPr>
              <a:t>[</a:t>
            </a:r>
            <a:r>
              <a:rPr lang="en-US" sz="800" dirty="0">
                <a:ea typeface="ＭＳ Ｐゴシック" charset="0"/>
                <a:cs typeface="Calibri"/>
              </a:rPr>
              <a:t>0..1] </a:t>
            </a:r>
          </a:p>
        </p:txBody>
      </p:sp>
      <p:sp>
        <p:nvSpPr>
          <p:cNvPr id="99" name="AutoShape 71"/>
          <p:cNvSpPr>
            <a:spLocks noChangeArrowheads="1"/>
          </p:cNvSpPr>
          <p:nvPr/>
        </p:nvSpPr>
        <p:spPr bwMode="auto">
          <a:xfrm flipV="1">
            <a:off x="4707280" y="3629537"/>
            <a:ext cx="103187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100" name="AutoShape 95"/>
          <p:cNvCxnSpPr>
            <a:cxnSpLocks noChangeShapeType="1"/>
            <a:stCxn id="99" idx="0"/>
            <a:endCxn id="77" idx="0"/>
          </p:cNvCxnSpPr>
          <p:nvPr/>
        </p:nvCxnSpPr>
        <p:spPr bwMode="auto">
          <a:xfrm rot="5400000">
            <a:off x="3165702" y="3014322"/>
            <a:ext cx="790633" cy="2395713"/>
          </a:xfrm>
          <a:prstGeom prst="bentConnector3">
            <a:avLst>
              <a:gd name="adj1" fmla="val 66804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arrow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1" name="Rectangle 100"/>
          <p:cNvSpPr/>
          <p:nvPr/>
        </p:nvSpPr>
        <p:spPr>
          <a:xfrm>
            <a:off x="1135991" y="4315656"/>
            <a:ext cx="130195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00" dirty="0">
                <a:ea typeface="ＭＳ Ｐゴシック" charset="0"/>
                <a:cs typeface="Calibri"/>
              </a:rPr>
              <a:t>+ </a:t>
            </a:r>
            <a:r>
              <a:rPr lang="en-US" sz="1000" dirty="0" err="1" smtClean="0">
                <a:ea typeface="ＭＳ Ｐゴシック" charset="0"/>
                <a:cs typeface="Calibri"/>
              </a:rPr>
              <a:t>resultContent</a:t>
            </a:r>
            <a:r>
              <a:rPr lang="en-US" sz="1000" dirty="0" smtClean="0">
                <a:ea typeface="ＭＳ Ｐゴシック" charset="0"/>
                <a:cs typeface="Calibri"/>
              </a:rPr>
              <a:t>[0</a:t>
            </a:r>
            <a:r>
              <a:rPr lang="en-US" sz="1000" dirty="0">
                <a:ea typeface="ＭＳ Ｐゴシック" charset="0"/>
                <a:cs typeface="Calibri"/>
              </a:rPr>
              <a:t>..1] </a:t>
            </a:r>
          </a:p>
        </p:txBody>
      </p:sp>
      <p:grpSp>
        <p:nvGrpSpPr>
          <p:cNvPr id="102" name="Group 1094"/>
          <p:cNvGrpSpPr>
            <a:grpSpLocks/>
          </p:cNvGrpSpPr>
          <p:nvPr/>
        </p:nvGrpSpPr>
        <p:grpSpPr bwMode="auto">
          <a:xfrm>
            <a:off x="4273920" y="4607495"/>
            <a:ext cx="3075235" cy="1035050"/>
            <a:chOff x="1756" y="517"/>
            <a:chExt cx="2075" cy="652"/>
          </a:xfrm>
        </p:grpSpPr>
        <p:sp>
          <p:nvSpPr>
            <p:cNvPr id="103" name="Text Box 1031"/>
            <p:cNvSpPr txBox="1">
              <a:spLocks noChangeArrowheads="1"/>
            </p:cNvSpPr>
            <p:nvPr/>
          </p:nvSpPr>
          <p:spPr bwMode="auto">
            <a:xfrm>
              <a:off x="1756" y="517"/>
              <a:ext cx="2073" cy="15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MD_Format</a:t>
              </a:r>
            </a:p>
          </p:txBody>
        </p:sp>
        <p:sp>
          <p:nvSpPr>
            <p:cNvPr id="104" name="Text Box 1032"/>
            <p:cNvSpPr txBox="1">
              <a:spLocks noChangeArrowheads="1"/>
            </p:cNvSpPr>
            <p:nvPr/>
          </p:nvSpPr>
          <p:spPr bwMode="auto">
            <a:xfrm>
              <a:off x="1756" y="674"/>
              <a:ext cx="2073" cy="446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formatSpecification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CI_Citation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amendmentNumber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 [0..1] 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fileDecompressionTechnique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: 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 [0..1]</a:t>
              </a:r>
            </a:p>
            <a:p>
              <a:pPr>
                <a:defRPr/>
              </a:pP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+ medium :  </a:t>
              </a: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MD_Medium</a:t>
              </a:r>
              <a:r>
                <a:rPr lang="en-US" sz="1000" dirty="0">
                  <a:latin typeface="Calibri"/>
                  <a:ea typeface="ＭＳ Ｐゴシック" charset="0"/>
                  <a:cs typeface="Calibri"/>
                </a:rPr>
                <a:t> [0..*] </a:t>
              </a:r>
            </a:p>
          </p:txBody>
        </p:sp>
        <p:sp>
          <p:nvSpPr>
            <p:cNvPr id="105" name="Rectangle 1033"/>
            <p:cNvSpPr>
              <a:spLocks noChangeArrowheads="1"/>
            </p:cNvSpPr>
            <p:nvPr/>
          </p:nvSpPr>
          <p:spPr bwMode="auto">
            <a:xfrm>
              <a:off x="1758" y="1122"/>
              <a:ext cx="2073" cy="4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latin typeface="Calibri"/>
                <a:ea typeface="ＭＳ Ｐゴシック" charset="0"/>
                <a:cs typeface="Calibri"/>
              </a:endParaRPr>
            </a:p>
          </p:txBody>
        </p:sp>
      </p:grpSp>
      <p:cxnSp>
        <p:nvCxnSpPr>
          <p:cNvPr id="106" name="AutoShape 95"/>
          <p:cNvCxnSpPr>
            <a:cxnSpLocks noChangeShapeType="1"/>
            <a:stCxn id="99" idx="0"/>
            <a:endCxn id="103" idx="0"/>
          </p:cNvCxnSpPr>
          <p:nvPr/>
        </p:nvCxnSpPr>
        <p:spPr bwMode="auto">
          <a:xfrm rot="16200000" flipH="1">
            <a:off x="4889149" y="3686587"/>
            <a:ext cx="790633" cy="1051182"/>
          </a:xfrm>
          <a:prstGeom prst="bentConnector3">
            <a:avLst>
              <a:gd name="adj1" fmla="val 66804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arrow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7" name="Rectangle 106"/>
          <p:cNvSpPr/>
          <p:nvPr/>
        </p:nvSpPr>
        <p:spPr>
          <a:xfrm>
            <a:off x="5810055" y="4334336"/>
            <a:ext cx="125867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00" dirty="0">
                <a:ea typeface="ＭＳ Ｐゴシック" charset="0"/>
                <a:cs typeface="Calibri"/>
              </a:rPr>
              <a:t>+ </a:t>
            </a:r>
            <a:r>
              <a:rPr lang="en-US" sz="1000" dirty="0" err="1" smtClean="0">
                <a:ea typeface="ＭＳ Ｐゴシック" charset="0"/>
                <a:cs typeface="Calibri"/>
              </a:rPr>
              <a:t>resultFormat</a:t>
            </a:r>
            <a:r>
              <a:rPr lang="en-US" sz="1000" dirty="0" smtClean="0">
                <a:ea typeface="ＭＳ Ｐゴシック" charset="0"/>
                <a:cs typeface="Calibri"/>
              </a:rPr>
              <a:t>[0</a:t>
            </a:r>
            <a:r>
              <a:rPr lang="en-US" sz="1000" dirty="0">
                <a:ea typeface="ＭＳ Ｐゴシック" charset="0"/>
                <a:cs typeface="Calibri"/>
              </a:rPr>
              <a:t>..1] </a:t>
            </a:r>
          </a:p>
        </p:txBody>
      </p:sp>
      <p:grpSp>
        <p:nvGrpSpPr>
          <p:cNvPr id="108" name="Group 1094"/>
          <p:cNvGrpSpPr>
            <a:grpSpLocks/>
          </p:cNvGrpSpPr>
          <p:nvPr/>
        </p:nvGrpSpPr>
        <p:grpSpPr bwMode="auto">
          <a:xfrm>
            <a:off x="7520993" y="4607495"/>
            <a:ext cx="976245" cy="569913"/>
            <a:chOff x="1756" y="517"/>
            <a:chExt cx="2073" cy="359"/>
          </a:xfrm>
        </p:grpSpPr>
        <p:sp>
          <p:nvSpPr>
            <p:cNvPr id="109" name="Text Box 1031"/>
            <p:cNvSpPr txBox="1">
              <a:spLocks noChangeArrowheads="1"/>
            </p:cNvSpPr>
            <p:nvPr/>
          </p:nvSpPr>
          <p:spPr bwMode="auto">
            <a:xfrm>
              <a:off x="1756" y="517"/>
              <a:ext cx="2073" cy="15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 dirty="0" err="1" smtClean="0">
                  <a:latin typeface="Calibri"/>
                  <a:ea typeface="ＭＳ Ｐゴシック" charset="0"/>
                  <a:cs typeface="Calibri"/>
                </a:rPr>
                <a:t>MX_DataFile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10" name="Text Box 1032"/>
            <p:cNvSpPr txBox="1">
              <a:spLocks noChangeArrowheads="1"/>
            </p:cNvSpPr>
            <p:nvPr/>
          </p:nvSpPr>
          <p:spPr bwMode="auto">
            <a:xfrm>
              <a:off x="1756" y="674"/>
              <a:ext cx="2073" cy="15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11" name="Rectangle 1033"/>
            <p:cNvSpPr>
              <a:spLocks noChangeArrowheads="1"/>
            </p:cNvSpPr>
            <p:nvPr/>
          </p:nvSpPr>
          <p:spPr bwMode="auto">
            <a:xfrm>
              <a:off x="1756" y="829"/>
              <a:ext cx="2073" cy="4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latin typeface="Calibri"/>
                <a:ea typeface="ＭＳ Ｐゴシック" charset="0"/>
                <a:cs typeface="Calibri"/>
              </a:endParaRPr>
            </a:p>
          </p:txBody>
        </p:sp>
      </p:grpSp>
      <p:cxnSp>
        <p:nvCxnSpPr>
          <p:cNvPr id="112" name="AutoShape 95"/>
          <p:cNvCxnSpPr>
            <a:cxnSpLocks noChangeShapeType="1"/>
            <a:stCxn id="99" idx="0"/>
            <a:endCxn id="109" idx="0"/>
          </p:cNvCxnSpPr>
          <p:nvPr/>
        </p:nvCxnSpPr>
        <p:spPr bwMode="auto">
          <a:xfrm rot="16200000" flipH="1">
            <a:off x="5988679" y="2587057"/>
            <a:ext cx="790633" cy="3250242"/>
          </a:xfrm>
          <a:prstGeom prst="bentConnector3">
            <a:avLst>
              <a:gd name="adj1" fmla="val 66804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arrow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3" name="Rectangle 112"/>
          <p:cNvSpPr/>
          <p:nvPr/>
        </p:nvSpPr>
        <p:spPr>
          <a:xfrm>
            <a:off x="7191668" y="4094491"/>
            <a:ext cx="106150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00" dirty="0">
                <a:ea typeface="ＭＳ Ｐゴシック" charset="0"/>
                <a:cs typeface="Calibri"/>
              </a:rPr>
              <a:t>+ </a:t>
            </a:r>
            <a:r>
              <a:rPr lang="en-US" sz="1000" dirty="0" err="1" smtClean="0">
                <a:ea typeface="ＭＳ Ｐゴシック" charset="0"/>
                <a:cs typeface="Calibri"/>
              </a:rPr>
              <a:t>resultFile</a:t>
            </a:r>
            <a:r>
              <a:rPr lang="en-US" sz="1000" dirty="0" smtClean="0">
                <a:ea typeface="ＭＳ Ｐゴシック" charset="0"/>
                <a:cs typeface="Calibri"/>
              </a:rPr>
              <a:t>[0</a:t>
            </a:r>
            <a:r>
              <a:rPr lang="en-US" sz="1000" dirty="0">
                <a:ea typeface="ＭＳ Ｐゴシック" charset="0"/>
                <a:cs typeface="Calibri"/>
              </a:rPr>
              <a:t>..1] </a:t>
            </a:r>
          </a:p>
        </p:txBody>
      </p:sp>
    </p:spTree>
    <p:extLst>
      <p:ext uri="{BB962C8B-B14F-4D97-AF65-F5344CB8AC3E}">
        <p14:creationId xmlns:p14="http://schemas.microsoft.com/office/powerpoint/2010/main" val="119740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96" grpId="0" animBg="1"/>
      <p:bldP spid="97" grpId="0"/>
      <p:bldP spid="99" grpId="0" animBg="1"/>
      <p:bldP spid="101" grpId="0"/>
      <p:bldP spid="107" grpId="0"/>
      <p:bldP spid="11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5" name="Rectangle 7"/>
          <p:cNvSpPr>
            <a:spLocks noChangeArrowheads="1"/>
          </p:cNvSpPr>
          <p:nvPr/>
        </p:nvSpPr>
        <p:spPr bwMode="auto">
          <a:xfrm>
            <a:off x="976313" y="2189163"/>
            <a:ext cx="1382712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>
                <a:latin typeface="Calibri" charset="0"/>
                <a:ea typeface="ＭＳ Ｐゴシック" charset="0"/>
                <a:cs typeface="ＭＳ Ｐゴシック" charset="0"/>
              </a:rPr>
              <a:t>MD_DataQuality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76" name="Rectangle 8"/>
          <p:cNvSpPr>
            <a:spLocks noChangeArrowheads="1"/>
          </p:cNvSpPr>
          <p:nvPr/>
        </p:nvSpPr>
        <p:spPr bwMode="auto">
          <a:xfrm>
            <a:off x="2219344" y="1450681"/>
            <a:ext cx="202406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 smtClean="0">
                <a:latin typeface="Calibri" charset="0"/>
                <a:ea typeface="ＭＳ Ｐゴシック" charset="0"/>
                <a:cs typeface="ＭＳ Ｐゴシック" charset="0"/>
              </a:rPr>
              <a:t>MD_MaintenanceInformation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78" name="Rectangle 10"/>
          <p:cNvSpPr>
            <a:spLocks noChangeArrowheads="1"/>
          </p:cNvSpPr>
          <p:nvPr/>
        </p:nvSpPr>
        <p:spPr bwMode="auto">
          <a:xfrm>
            <a:off x="6772276" y="3251520"/>
            <a:ext cx="1824038" cy="3079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 smtClean="0">
                <a:latin typeface="Calibri" charset="0"/>
                <a:ea typeface="ＭＳ Ｐゴシック" charset="0"/>
                <a:cs typeface="ＭＳ Ｐゴシック" charset="0"/>
              </a:rPr>
              <a:t>MD_SpatialRepresentation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82" name="Rectangle 14"/>
          <p:cNvSpPr>
            <a:spLocks noChangeArrowheads="1"/>
          </p:cNvSpPr>
          <p:nvPr/>
        </p:nvSpPr>
        <p:spPr bwMode="auto">
          <a:xfrm>
            <a:off x="6489169" y="3983038"/>
            <a:ext cx="1870075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 smtClean="0">
                <a:latin typeface="Calibri" charset="0"/>
                <a:ea typeface="ＭＳ Ｐゴシック" charset="0"/>
                <a:cs typeface="ＭＳ Ｐゴシック" charset="0"/>
              </a:rPr>
              <a:t>MD_SpatialRepresentation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94" name="AutoShape 26"/>
          <p:cNvSpPr>
            <a:spLocks noChangeArrowheads="1"/>
          </p:cNvSpPr>
          <p:nvPr/>
        </p:nvSpPr>
        <p:spPr bwMode="auto">
          <a:xfrm rot="5232979">
            <a:off x="5691518" y="3316772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395" name="AutoShape 27"/>
          <p:cNvCxnSpPr>
            <a:cxnSpLocks noChangeShapeType="1"/>
            <a:stCxn id="58394" idx="0"/>
            <a:endCxn id="58378" idx="1"/>
          </p:cNvCxnSpPr>
          <p:nvPr/>
        </p:nvCxnSpPr>
        <p:spPr bwMode="auto">
          <a:xfrm flipV="1">
            <a:off x="5836664" y="3405508"/>
            <a:ext cx="935612" cy="378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398" name="AutoShape 30"/>
          <p:cNvSpPr>
            <a:spLocks noChangeArrowheads="1"/>
          </p:cNvSpPr>
          <p:nvPr/>
        </p:nvSpPr>
        <p:spPr bwMode="auto">
          <a:xfrm rot="-2004280">
            <a:off x="4198409" y="3036888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399" name="AutoShape 31"/>
          <p:cNvCxnSpPr>
            <a:cxnSpLocks noChangeShapeType="1"/>
            <a:stCxn id="58398" idx="0"/>
            <a:endCxn id="58376" idx="2"/>
          </p:cNvCxnSpPr>
          <p:nvPr/>
        </p:nvCxnSpPr>
        <p:spPr bwMode="auto">
          <a:xfrm flipH="1" flipV="1">
            <a:off x="3231376" y="1769768"/>
            <a:ext cx="967061" cy="128259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0" name="Rectangle 32"/>
          <p:cNvSpPr>
            <a:spLocks noChangeArrowheads="1"/>
          </p:cNvSpPr>
          <p:nvPr/>
        </p:nvSpPr>
        <p:spPr bwMode="auto">
          <a:xfrm>
            <a:off x="2819400" y="1779588"/>
            <a:ext cx="53975" cy="4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sp>
        <p:nvSpPr>
          <p:cNvPr id="58401" name="AutoShape 33"/>
          <p:cNvSpPr>
            <a:spLocks noChangeArrowheads="1"/>
          </p:cNvSpPr>
          <p:nvPr/>
        </p:nvSpPr>
        <p:spPr bwMode="auto">
          <a:xfrm rot="7266483">
            <a:off x="5692510" y="3531394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2" name="AutoShape 34"/>
          <p:cNvCxnSpPr>
            <a:cxnSpLocks noChangeShapeType="1"/>
            <a:stCxn id="58401" idx="0"/>
            <a:endCxn id="58382" idx="1"/>
          </p:cNvCxnSpPr>
          <p:nvPr/>
        </p:nvCxnSpPr>
        <p:spPr bwMode="auto">
          <a:xfrm>
            <a:off x="5824297" y="3673448"/>
            <a:ext cx="664872" cy="469134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3" name="AutoShape 35"/>
          <p:cNvSpPr>
            <a:spLocks noChangeArrowheads="1"/>
          </p:cNvSpPr>
          <p:nvPr/>
        </p:nvSpPr>
        <p:spPr bwMode="auto">
          <a:xfrm rot="9540000">
            <a:off x="5344057" y="3628716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4" name="AutoShape 36"/>
          <p:cNvCxnSpPr>
            <a:cxnSpLocks noChangeShapeType="1"/>
            <a:stCxn id="58403" idx="0"/>
            <a:endCxn id="60" idx="0"/>
          </p:cNvCxnSpPr>
          <p:nvPr/>
        </p:nvCxnSpPr>
        <p:spPr bwMode="auto">
          <a:xfrm>
            <a:off x="5429216" y="3809820"/>
            <a:ext cx="908862" cy="124531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5" name="AutoShape 37"/>
          <p:cNvSpPr>
            <a:spLocks noChangeArrowheads="1"/>
          </p:cNvSpPr>
          <p:nvPr/>
        </p:nvSpPr>
        <p:spPr bwMode="auto">
          <a:xfrm rot="10980000">
            <a:off x="4529288" y="3634582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6" name="AutoShape 38"/>
          <p:cNvCxnSpPr>
            <a:cxnSpLocks noChangeShapeType="1"/>
            <a:stCxn id="58405" idx="0"/>
            <a:endCxn id="56" idx="0"/>
          </p:cNvCxnSpPr>
          <p:nvPr/>
        </p:nvCxnSpPr>
        <p:spPr bwMode="auto">
          <a:xfrm flipH="1">
            <a:off x="4574442" y="3821779"/>
            <a:ext cx="1538" cy="1239998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7" name="AutoShape 39"/>
          <p:cNvSpPr>
            <a:spLocks noChangeArrowheads="1"/>
          </p:cNvSpPr>
          <p:nvPr/>
        </p:nvSpPr>
        <p:spPr bwMode="auto">
          <a:xfrm rot="77880000">
            <a:off x="3627571" y="3615840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8" name="AutoShape 40"/>
          <p:cNvCxnSpPr>
            <a:cxnSpLocks noChangeShapeType="1"/>
            <a:stCxn id="58407" idx="0"/>
            <a:endCxn id="58409" idx="0"/>
          </p:cNvCxnSpPr>
          <p:nvPr/>
        </p:nvCxnSpPr>
        <p:spPr bwMode="auto">
          <a:xfrm flipH="1">
            <a:off x="2593733" y="3783310"/>
            <a:ext cx="1027768" cy="48911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9" name="Rectangle 41"/>
          <p:cNvSpPr>
            <a:spLocks noChangeArrowheads="1"/>
          </p:cNvSpPr>
          <p:nvPr/>
        </p:nvSpPr>
        <p:spPr bwMode="auto">
          <a:xfrm>
            <a:off x="1656863" y="4272423"/>
            <a:ext cx="1873740" cy="8857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b="1" dirty="0" err="1" smtClean="0">
                <a:latin typeface="Calibri" charset="0"/>
                <a:ea typeface="ＭＳ Ｐゴシック" charset="0"/>
                <a:cs typeface="ＭＳ Ｐゴシック" charset="0"/>
              </a:rPr>
              <a:t>MD_ContentInformation</a:t>
            </a:r>
            <a:endParaRPr lang="en-US" sz="1200" b="1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 algn="ctr">
              <a:defRPr/>
            </a:pPr>
            <a:r>
              <a:rPr lang="en-US" sz="1200" b="1" dirty="0" smtClean="0">
                <a:latin typeface="Calibri" charset="0"/>
                <a:ea typeface="ＭＳ Ｐゴシック" charset="0"/>
                <a:cs typeface="ＭＳ Ｐゴシック" charset="0"/>
              </a:rPr>
              <a:t>Variable name, type,</a:t>
            </a:r>
          </a:p>
          <a:p>
            <a:pPr algn="ctr">
              <a:defRPr/>
            </a:pPr>
            <a:r>
              <a:rPr lang="en-US" sz="1200" b="1" dirty="0" smtClean="0">
                <a:latin typeface="Calibri" charset="0"/>
                <a:ea typeface="ＭＳ Ｐゴシック" charset="0"/>
                <a:cs typeface="ＭＳ Ｐゴシック" charset="0"/>
              </a:rPr>
              <a:t>and properties</a:t>
            </a:r>
          </a:p>
        </p:txBody>
      </p:sp>
      <p:sp>
        <p:nvSpPr>
          <p:cNvPr id="58412" name="AutoShape 44"/>
          <p:cNvSpPr>
            <a:spLocks noChangeArrowheads="1"/>
          </p:cNvSpPr>
          <p:nvPr/>
        </p:nvSpPr>
        <p:spPr bwMode="auto">
          <a:xfrm rot="18360000">
            <a:off x="3613944" y="3058319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13" name="AutoShape 45"/>
          <p:cNvCxnSpPr>
            <a:cxnSpLocks noChangeShapeType="1"/>
            <a:stCxn id="58412" idx="0"/>
            <a:endCxn id="58375" idx="3"/>
          </p:cNvCxnSpPr>
          <p:nvPr/>
        </p:nvCxnSpPr>
        <p:spPr bwMode="auto">
          <a:xfrm flipH="1" flipV="1">
            <a:off x="2359025" y="2348707"/>
            <a:ext cx="1230738" cy="748221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15" name="Rectangle 47"/>
          <p:cNvSpPr>
            <a:spLocks noGrp="1" noChangeArrowheads="1"/>
          </p:cNvSpPr>
          <p:nvPr>
            <p:ph type="title"/>
          </p:nvPr>
        </p:nvSpPr>
        <p:spPr>
          <a:xfrm>
            <a:off x="534987" y="419018"/>
            <a:ext cx="5867400" cy="344487"/>
          </a:xfrm>
        </p:spPr>
        <p:txBody>
          <a:bodyPr>
            <a:noAutofit/>
          </a:bodyPr>
          <a:lstStyle/>
          <a:p>
            <a:pPr algn="l" eaLnBrk="1" hangingPunct="1">
              <a:defRPr/>
            </a:pPr>
            <a:r>
              <a:rPr lang="en-US" sz="3200" dirty="0" smtClean="0">
                <a:solidFill>
                  <a:schemeClr val="tx1"/>
                </a:solidFill>
                <a:latin typeface="Calibri" charset="0"/>
                <a:cs typeface="+mj-cs"/>
              </a:rPr>
              <a:t>Scope - Metadata Connections</a:t>
            </a:r>
          </a:p>
        </p:txBody>
      </p:sp>
      <p:grpSp>
        <p:nvGrpSpPr>
          <p:cNvPr id="52266" name="Group 1"/>
          <p:cNvGrpSpPr>
            <a:grpSpLocks/>
          </p:cNvGrpSpPr>
          <p:nvPr/>
        </p:nvGrpSpPr>
        <p:grpSpPr bwMode="auto">
          <a:xfrm>
            <a:off x="3548065" y="3199209"/>
            <a:ext cx="2095500" cy="412596"/>
            <a:chOff x="2975749" y="1714129"/>
            <a:chExt cx="3249192" cy="412484"/>
          </a:xfrm>
        </p:grpSpPr>
        <p:sp>
          <p:nvSpPr>
            <p:cNvPr id="58" name="Text Box 3"/>
            <p:cNvSpPr txBox="1">
              <a:spLocks noChangeArrowheads="1"/>
            </p:cNvSpPr>
            <p:nvPr/>
          </p:nvSpPr>
          <p:spPr bwMode="auto">
            <a:xfrm>
              <a:off x="2975749" y="1714129"/>
              <a:ext cx="3249192" cy="3078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400">
                  <a:latin typeface="Calibri"/>
                  <a:ea typeface="ＭＳ Ｐゴシック" charset="0"/>
                  <a:cs typeface="Calibri"/>
                </a:rPr>
                <a:t>MD_Metadata</a:t>
              </a:r>
              <a:endParaRPr lang="en-US" sz="1400" i="1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59" name="Text Box 4"/>
            <p:cNvSpPr txBox="1">
              <a:spLocks noChangeArrowheads="1"/>
            </p:cNvSpPr>
            <p:nvPr/>
          </p:nvSpPr>
          <p:spPr bwMode="auto">
            <a:xfrm>
              <a:off x="2975749" y="2018692"/>
              <a:ext cx="3249192" cy="10792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endParaRPr lang="en-US" sz="100" dirty="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62" name="Rectangle 7"/>
          <p:cNvSpPr>
            <a:spLocks noChangeArrowheads="1"/>
          </p:cNvSpPr>
          <p:nvPr/>
        </p:nvSpPr>
        <p:spPr bwMode="auto">
          <a:xfrm>
            <a:off x="976312" y="2998538"/>
            <a:ext cx="1616931" cy="68680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b="1" dirty="0" err="1" smtClean="0">
                <a:latin typeface="Calibri" charset="0"/>
                <a:ea typeface="ＭＳ Ｐゴシック" charset="0"/>
                <a:cs typeface="ＭＳ Ｐゴシック" charset="0"/>
              </a:rPr>
              <a:t>MD_DataQuality</a:t>
            </a:r>
            <a:endParaRPr lang="en-US" sz="1200" b="1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 algn="ctr">
              <a:defRPr/>
            </a:pPr>
            <a:r>
              <a:rPr lang="en-US" sz="1200" b="1" dirty="0" smtClean="0">
                <a:latin typeface="Calibri" charset="0"/>
                <a:ea typeface="ＭＳ Ｐゴシック" charset="0"/>
                <a:cs typeface="ＭＳ Ｐゴシック" charset="0"/>
              </a:rPr>
              <a:t>Measure and methods</a:t>
            </a:r>
          </a:p>
          <a:p>
            <a:pPr algn="ctr">
              <a:defRPr/>
            </a:pPr>
            <a:r>
              <a:rPr lang="en-US" sz="1200" b="1" dirty="0" smtClean="0">
                <a:latin typeface="Calibri" charset="0"/>
                <a:ea typeface="ＭＳ Ｐゴシック" charset="0"/>
                <a:cs typeface="ＭＳ Ｐゴシック" charset="0"/>
              </a:rPr>
              <a:t>who did it and how</a:t>
            </a:r>
            <a:endParaRPr lang="en-US" sz="1200" b="1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3" name="AutoShape 44"/>
          <p:cNvSpPr>
            <a:spLocks noChangeArrowheads="1"/>
          </p:cNvSpPr>
          <p:nvPr/>
        </p:nvSpPr>
        <p:spPr bwMode="auto">
          <a:xfrm rot="16480627">
            <a:off x="3417094" y="3245644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64" name="AutoShape 45"/>
          <p:cNvCxnSpPr>
            <a:cxnSpLocks noChangeShapeType="1"/>
            <a:stCxn id="63" idx="0"/>
            <a:endCxn id="62" idx="3"/>
          </p:cNvCxnSpPr>
          <p:nvPr/>
        </p:nvCxnSpPr>
        <p:spPr bwMode="auto">
          <a:xfrm flipH="1">
            <a:off x="2593243" y="3331669"/>
            <a:ext cx="782094" cy="10271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6" name="Rectangle 41"/>
          <p:cNvSpPr>
            <a:spLocks noChangeArrowheads="1"/>
          </p:cNvSpPr>
          <p:nvPr/>
        </p:nvSpPr>
        <p:spPr bwMode="auto">
          <a:xfrm>
            <a:off x="3769980" y="5061777"/>
            <a:ext cx="160892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MD_ContentInformation</a:t>
            </a:r>
          </a:p>
        </p:txBody>
      </p:sp>
      <p:sp>
        <p:nvSpPr>
          <p:cNvPr id="60" name="Rectangle 41"/>
          <p:cNvSpPr>
            <a:spLocks noChangeArrowheads="1"/>
          </p:cNvSpPr>
          <p:nvPr/>
        </p:nvSpPr>
        <p:spPr bwMode="auto">
          <a:xfrm>
            <a:off x="5533616" y="5055130"/>
            <a:ext cx="160892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MD_ContentInformation</a:t>
            </a:r>
          </a:p>
        </p:txBody>
      </p:sp>
      <p:sp>
        <p:nvSpPr>
          <p:cNvPr id="68" name="Rectangle 14"/>
          <p:cNvSpPr>
            <a:spLocks noChangeArrowheads="1"/>
          </p:cNvSpPr>
          <p:nvPr/>
        </p:nvSpPr>
        <p:spPr bwMode="auto">
          <a:xfrm>
            <a:off x="4842973" y="1450681"/>
            <a:ext cx="1870075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MD_Constraints</a:t>
            </a:r>
          </a:p>
        </p:txBody>
      </p:sp>
      <p:sp>
        <p:nvSpPr>
          <p:cNvPr id="69" name="AutoShape 33"/>
          <p:cNvSpPr>
            <a:spLocks noChangeArrowheads="1"/>
          </p:cNvSpPr>
          <p:nvPr/>
        </p:nvSpPr>
        <p:spPr bwMode="auto">
          <a:xfrm rot="12000000">
            <a:off x="4766754" y="3035299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70" name="AutoShape 34"/>
          <p:cNvCxnSpPr>
            <a:cxnSpLocks noChangeShapeType="1"/>
            <a:stCxn id="69" idx="2"/>
            <a:endCxn id="68" idx="2"/>
          </p:cNvCxnSpPr>
          <p:nvPr/>
        </p:nvCxnSpPr>
        <p:spPr bwMode="auto">
          <a:xfrm flipV="1">
            <a:off x="4850381" y="1769768"/>
            <a:ext cx="927630" cy="1271179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Elbow Connector 22"/>
          <p:cNvCxnSpPr>
            <a:endCxn id="60" idx="3"/>
          </p:cNvCxnSpPr>
          <p:nvPr/>
        </p:nvCxnSpPr>
        <p:spPr bwMode="auto">
          <a:xfrm rot="5400000">
            <a:off x="6883806" y="4560859"/>
            <a:ext cx="912549" cy="395081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8" name="Elbow Connector 77"/>
          <p:cNvCxnSpPr>
            <a:stCxn id="58378" idx="3"/>
            <a:endCxn id="56" idx="2"/>
          </p:cNvCxnSpPr>
          <p:nvPr/>
        </p:nvCxnSpPr>
        <p:spPr bwMode="auto">
          <a:xfrm flipH="1">
            <a:off x="4574442" y="3405508"/>
            <a:ext cx="4021872" cy="1975356"/>
          </a:xfrm>
          <a:prstGeom prst="bentConnector4">
            <a:avLst>
              <a:gd name="adj1" fmla="val -5684"/>
              <a:gd name="adj2" fmla="val 111573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1" name="Elbow Connector 80"/>
          <p:cNvCxnSpPr>
            <a:stCxn id="58375" idx="1"/>
            <a:endCxn id="60" idx="2"/>
          </p:cNvCxnSpPr>
          <p:nvPr/>
        </p:nvCxnSpPr>
        <p:spPr bwMode="auto">
          <a:xfrm rot="10800000" flipH="1" flipV="1">
            <a:off x="976312" y="2348707"/>
            <a:ext cx="5361765" cy="3025510"/>
          </a:xfrm>
          <a:prstGeom prst="bentConnector4">
            <a:avLst>
              <a:gd name="adj1" fmla="val -4264"/>
              <a:gd name="adj2" fmla="val 11623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6" name="Elbow Connector 85"/>
          <p:cNvCxnSpPr>
            <a:stCxn id="62" idx="2"/>
            <a:endCxn id="58409" idx="1"/>
          </p:cNvCxnSpPr>
          <p:nvPr/>
        </p:nvCxnSpPr>
        <p:spPr bwMode="auto">
          <a:xfrm rot="5400000">
            <a:off x="1205848" y="4136358"/>
            <a:ext cx="1029947" cy="127915"/>
          </a:xfrm>
          <a:prstGeom prst="bentConnector4">
            <a:avLst>
              <a:gd name="adj1" fmla="val 28500"/>
              <a:gd name="adj2" fmla="val 27871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00523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/>
          <p:nvPr/>
        </p:nvGrpSpPr>
        <p:grpSpPr>
          <a:xfrm>
            <a:off x="2491728" y="880433"/>
            <a:ext cx="4160543" cy="1633747"/>
            <a:chOff x="1496377" y="2692044"/>
            <a:chExt cx="6361748" cy="1257199"/>
          </a:xfrm>
          <a:effectLst>
            <a:outerShdw blurRad="50800" dist="76200" dir="2700000" algn="ctr" rotWithShape="0">
              <a:srgbClr val="000000">
                <a:alpha val="40000"/>
              </a:srgbClr>
            </a:outerShdw>
          </a:effectLst>
        </p:grpSpPr>
        <p:sp>
          <p:nvSpPr>
            <p:cNvPr id="77827" name="Text Box 34"/>
            <p:cNvSpPr txBox="1">
              <a:spLocks noChangeArrowheads="1"/>
            </p:cNvSpPr>
            <p:nvPr/>
          </p:nvSpPr>
          <p:spPr bwMode="auto">
            <a:xfrm>
              <a:off x="1498600" y="2692044"/>
              <a:ext cx="6359525" cy="44999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ea typeface="ＭＳ Ｐゴシック" pitchFamily="1" charset="-128"/>
                </a:rPr>
                <a:t>&lt;&lt;</a:t>
              </a:r>
              <a:r>
                <a:rPr lang="en-US" sz="1600" dirty="0" err="1" smtClean="0">
                  <a:ea typeface="ＭＳ Ｐゴシック" pitchFamily="1" charset="-128"/>
                </a:rPr>
                <a:t>DataType</a:t>
              </a:r>
              <a:r>
                <a:rPr lang="en-US" sz="1600" dirty="0" smtClean="0">
                  <a:ea typeface="ＭＳ Ｐゴシック" pitchFamily="1" charset="-128"/>
                </a:rPr>
                <a:t>&gt;&gt;</a:t>
              </a:r>
            </a:p>
            <a:p>
              <a:pPr algn="ctr"/>
              <a:r>
                <a:rPr lang="en-US" sz="1600" dirty="0" err="1" smtClean="0">
                  <a:ea typeface="ＭＳ Ｐゴシック" pitchFamily="1" charset="-128"/>
                </a:rPr>
                <a:t>MD_Scope</a:t>
              </a:r>
              <a:endParaRPr lang="en-US" sz="1600" dirty="0" smtClean="0">
                <a:ea typeface="ＭＳ Ｐゴシック" pitchFamily="1" charset="-128"/>
              </a:endParaRPr>
            </a:p>
          </p:txBody>
        </p:sp>
        <p:sp>
          <p:nvSpPr>
            <p:cNvPr id="77828" name="Text Box 35"/>
            <p:cNvSpPr txBox="1">
              <a:spLocks noChangeArrowheads="1"/>
            </p:cNvSpPr>
            <p:nvPr/>
          </p:nvSpPr>
          <p:spPr bwMode="auto">
            <a:xfrm>
              <a:off x="1496377" y="3142933"/>
              <a:ext cx="6361747" cy="66315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600" dirty="0">
                  <a:ea typeface="ＭＳ Ｐゴシック" pitchFamily="1" charset="-128"/>
                </a:rPr>
                <a:t>+ </a:t>
              </a:r>
              <a:r>
                <a:rPr lang="en-US" sz="1600" dirty="0" smtClean="0">
                  <a:ea typeface="ＭＳ Ｐゴシック" pitchFamily="1" charset="-128"/>
                </a:rPr>
                <a:t>level </a:t>
              </a:r>
              <a:r>
                <a:rPr lang="en-US" sz="1600" dirty="0">
                  <a:ea typeface="ＭＳ Ｐゴシック" pitchFamily="1" charset="-128"/>
                </a:rPr>
                <a:t>: </a:t>
              </a:r>
              <a:r>
                <a:rPr lang="en-US" sz="1600" dirty="0" err="1" smtClean="0">
                  <a:ea typeface="ＭＳ Ｐゴシック" pitchFamily="1" charset="-128"/>
                </a:rPr>
                <a:t>MD_ScopeCode</a:t>
              </a:r>
              <a:endParaRPr lang="en-US" sz="1600" dirty="0">
                <a:ea typeface="ＭＳ Ｐゴシック" pitchFamily="1" charset="-128"/>
              </a:endParaRPr>
            </a:p>
            <a:p>
              <a:r>
                <a:rPr lang="en-US" sz="1600" dirty="0">
                  <a:solidFill>
                    <a:srgbClr val="00B050"/>
                  </a:solidFill>
                  <a:ea typeface="ＭＳ Ｐゴシック" pitchFamily="1" charset="-128"/>
                </a:rPr>
                <a:t>+ </a:t>
              </a:r>
              <a:r>
                <a:rPr lang="en-US" sz="1600" dirty="0" smtClean="0">
                  <a:solidFill>
                    <a:srgbClr val="00B050"/>
                  </a:solidFill>
                  <a:ea typeface="ＭＳ Ｐゴシック" pitchFamily="1" charset="-128"/>
                </a:rPr>
                <a:t>extent: </a:t>
              </a:r>
              <a:r>
                <a:rPr lang="en-US" sz="1600" dirty="0" err="1" smtClean="0">
                  <a:solidFill>
                    <a:srgbClr val="00B050"/>
                  </a:solidFill>
                  <a:ea typeface="ＭＳ Ｐゴシック" pitchFamily="1" charset="-128"/>
                </a:rPr>
                <a:t>EX_Extent</a:t>
              </a:r>
              <a:r>
                <a:rPr lang="en-US" sz="1600" dirty="0" smtClean="0">
                  <a:solidFill>
                    <a:srgbClr val="00B050"/>
                  </a:solidFill>
                  <a:ea typeface="ＭＳ Ｐゴシック" pitchFamily="1" charset="-128"/>
                </a:rPr>
                <a:t> [0..*]</a:t>
              </a:r>
              <a:endParaRPr lang="en-US" sz="1600" dirty="0">
                <a:solidFill>
                  <a:srgbClr val="00B050"/>
                </a:solidFill>
                <a:ea typeface="ＭＳ Ｐゴシック" pitchFamily="1" charset="-128"/>
              </a:endParaRPr>
            </a:p>
            <a:p>
              <a:r>
                <a:rPr lang="en-US" sz="1600" dirty="0">
                  <a:ea typeface="ＭＳ Ｐゴシック" pitchFamily="1" charset="-128"/>
                </a:rPr>
                <a:t>+ </a:t>
              </a:r>
              <a:r>
                <a:rPr lang="en-US" sz="1600" dirty="0" err="1" smtClean="0">
                  <a:ea typeface="ＭＳ Ｐゴシック" pitchFamily="1" charset="-128"/>
                </a:rPr>
                <a:t>levelDescription</a:t>
              </a:r>
              <a:r>
                <a:rPr lang="en-US" sz="1600" dirty="0" smtClean="0">
                  <a:ea typeface="ＭＳ Ｐゴシック" pitchFamily="1" charset="-128"/>
                </a:rPr>
                <a:t>:  </a:t>
              </a:r>
              <a:r>
                <a:rPr lang="en-US" sz="1600" dirty="0" err="1" smtClean="0">
                  <a:ea typeface="ＭＳ Ｐゴシック" pitchFamily="1" charset="-128"/>
                </a:rPr>
                <a:t>MD_ScopeDescription</a:t>
              </a:r>
              <a:r>
                <a:rPr lang="en-US" sz="1600" dirty="0" smtClean="0">
                  <a:ea typeface="ＭＳ Ｐゴシック" pitchFamily="1" charset="-128"/>
                </a:rPr>
                <a:t> [0..*]</a:t>
              </a:r>
            </a:p>
          </p:txBody>
        </p:sp>
        <p:sp>
          <p:nvSpPr>
            <p:cNvPr id="77829" name="Rectangle 36"/>
            <p:cNvSpPr>
              <a:spLocks noChangeArrowheads="1"/>
            </p:cNvSpPr>
            <p:nvPr/>
          </p:nvSpPr>
          <p:spPr bwMode="auto">
            <a:xfrm>
              <a:off x="1496378" y="3802088"/>
              <a:ext cx="6360689" cy="14715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600">
                <a:latin typeface="+mn-lt"/>
              </a:endParaRPr>
            </a:p>
          </p:txBody>
        </p: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46672" y="285789"/>
            <a:ext cx="8229600" cy="559375"/>
          </a:xfrm>
        </p:spPr>
        <p:txBody>
          <a:bodyPr>
            <a:normAutofit fontScale="90000"/>
          </a:bodyPr>
          <a:lstStyle/>
          <a:p>
            <a:r>
              <a:rPr lang="en-US" sz="3200" dirty="0" err="1" smtClean="0">
                <a:latin typeface="Calibri"/>
                <a:ea typeface="+mj-ea"/>
                <a:cs typeface="+mj-cs"/>
              </a:rPr>
              <a:t>MD_Scope</a:t>
            </a:r>
            <a:endParaRPr lang="en-US" dirty="0"/>
          </a:p>
        </p:txBody>
      </p:sp>
      <p:pic>
        <p:nvPicPr>
          <p:cNvPr id="7" name="Picture 6" descr="information_logo.jpg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0375" y="6299608"/>
            <a:ext cx="357797" cy="357797"/>
          </a:xfrm>
          <a:prstGeom prst="rect">
            <a:avLst/>
          </a:prstGeom>
        </p:spPr>
      </p:pic>
      <p:grpSp>
        <p:nvGrpSpPr>
          <p:cNvPr id="8" name="Group 58"/>
          <p:cNvGrpSpPr>
            <a:grpSpLocks/>
          </p:cNvGrpSpPr>
          <p:nvPr/>
        </p:nvGrpSpPr>
        <p:grpSpPr bwMode="auto">
          <a:xfrm>
            <a:off x="1210471" y="5074380"/>
            <a:ext cx="2328862" cy="1195387"/>
            <a:chOff x="1999" y="3067"/>
            <a:chExt cx="1467" cy="753"/>
          </a:xfrm>
        </p:grpSpPr>
        <p:sp>
          <p:nvSpPr>
            <p:cNvPr id="9" name="Text Box 54"/>
            <p:cNvSpPr txBox="1">
              <a:spLocks noChangeArrowheads="1"/>
            </p:cNvSpPr>
            <p:nvPr/>
          </p:nvSpPr>
          <p:spPr bwMode="auto">
            <a:xfrm>
              <a:off x="1999" y="3067"/>
              <a:ext cx="1467" cy="25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 dirty="0">
                  <a:latin typeface="Calibri" charset="0"/>
                  <a:ea typeface="ＭＳ Ｐゴシック" charset="0"/>
                  <a:cs typeface="ＭＳ Ｐゴシック" charset="0"/>
                </a:rPr>
                <a:t>&lt;&lt;</a:t>
              </a:r>
              <a:r>
                <a:rPr lang="en-US" sz="1000" dirty="0" err="1">
                  <a:latin typeface="Calibri" charset="0"/>
                  <a:ea typeface="ＭＳ Ｐゴシック" charset="0"/>
                  <a:cs typeface="ＭＳ Ｐゴシック" charset="0"/>
                </a:rPr>
                <a:t>CodeList</a:t>
              </a:r>
              <a:r>
                <a:rPr lang="en-US" sz="1000" dirty="0">
                  <a:latin typeface="Calibri" charset="0"/>
                  <a:ea typeface="ＭＳ Ｐゴシック" charset="0"/>
                  <a:cs typeface="ＭＳ Ｐゴシック" charset="0"/>
                </a:rPr>
                <a:t>&gt;&gt;</a:t>
              </a:r>
            </a:p>
            <a:p>
              <a:pPr algn="ctr">
                <a:defRPr/>
              </a:pPr>
              <a:r>
                <a:rPr lang="en-US" sz="1000" dirty="0" err="1">
                  <a:latin typeface="Calibri" charset="0"/>
                  <a:ea typeface="ＭＳ Ｐゴシック" charset="0"/>
                  <a:cs typeface="ＭＳ Ｐゴシック" charset="0"/>
                </a:rPr>
                <a:t>MX_ScopeCode</a:t>
              </a:r>
              <a:endParaRPr lang="en-US" sz="1000" dirty="0">
                <a:latin typeface="Calibri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0" name="Text Box 55"/>
            <p:cNvSpPr txBox="1">
              <a:spLocks noChangeArrowheads="1"/>
            </p:cNvSpPr>
            <p:nvPr/>
          </p:nvSpPr>
          <p:spPr bwMode="auto">
            <a:xfrm>
              <a:off x="1999" y="3324"/>
              <a:ext cx="1467" cy="44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000">
                  <a:latin typeface="Calibri" charset="0"/>
                  <a:ea typeface="ＭＳ Ｐゴシック" charset="0"/>
                </a:rPr>
                <a:t>+ initiative	+ sensor </a:t>
              </a:r>
            </a:p>
            <a:p>
              <a:pPr>
                <a:defRPr/>
              </a:pPr>
              <a:r>
                <a:rPr lang="en-US" sz="1000">
                  <a:latin typeface="Calibri" charset="0"/>
                  <a:ea typeface="ＭＳ Ｐゴシック" charset="0"/>
                </a:rPr>
                <a:t>+ stereomate 	+ productionSeries</a:t>
              </a:r>
            </a:p>
            <a:p>
              <a:pPr>
                <a:defRPr/>
              </a:pPr>
              <a:r>
                <a:rPr lang="en-US" sz="1000">
                  <a:latin typeface="Calibri" charset="0"/>
                  <a:ea typeface="ＭＳ Ｐゴシック" charset="0"/>
                </a:rPr>
                <a:t>+ platformSeries	+ transferAgggegrate</a:t>
              </a:r>
            </a:p>
            <a:p>
              <a:pPr>
                <a:defRPr/>
              </a:pPr>
              <a:r>
                <a:rPr lang="en-US" sz="1000">
                  <a:latin typeface="Calibri" charset="0"/>
                  <a:ea typeface="ＭＳ Ｐゴシック" charset="0"/>
                </a:rPr>
                <a:t>+ sensorSeries	+ otherAggregate</a:t>
              </a:r>
            </a:p>
          </p:txBody>
        </p:sp>
        <p:sp>
          <p:nvSpPr>
            <p:cNvPr id="11" name="Rectangle 56"/>
            <p:cNvSpPr>
              <a:spLocks noChangeArrowheads="1"/>
            </p:cNvSpPr>
            <p:nvPr/>
          </p:nvSpPr>
          <p:spPr bwMode="auto">
            <a:xfrm>
              <a:off x="1999" y="3773"/>
              <a:ext cx="1467" cy="4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ea typeface="ＭＳ Ｐゴシック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57200" y="2937338"/>
            <a:ext cx="3571425" cy="1949450"/>
            <a:chOff x="1112717" y="1268412"/>
            <a:chExt cx="3571425" cy="1949450"/>
          </a:xfrm>
        </p:grpSpPr>
        <p:grpSp>
          <p:nvGrpSpPr>
            <p:cNvPr id="13" name="Group 52"/>
            <p:cNvGrpSpPr>
              <a:grpSpLocks/>
            </p:cNvGrpSpPr>
            <p:nvPr/>
          </p:nvGrpSpPr>
          <p:grpSpPr bwMode="auto">
            <a:xfrm>
              <a:off x="1112717" y="1268412"/>
              <a:ext cx="3571425" cy="1949450"/>
              <a:chOff x="3530" y="2290"/>
              <a:chExt cx="2061" cy="1228"/>
            </a:xfrm>
          </p:grpSpPr>
          <p:sp>
            <p:nvSpPr>
              <p:cNvPr id="16" name="Text Box 49"/>
              <p:cNvSpPr txBox="1">
                <a:spLocks noChangeArrowheads="1"/>
              </p:cNvSpPr>
              <p:nvPr/>
            </p:nvSpPr>
            <p:spPr bwMode="auto">
              <a:xfrm>
                <a:off x="3530" y="2290"/>
                <a:ext cx="2061" cy="25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sz="1000" dirty="0">
                    <a:latin typeface="Calibri" charset="0"/>
                    <a:ea typeface="ＭＳ Ｐゴシック" charset="0"/>
                    <a:cs typeface="ＭＳ Ｐゴシック" charset="0"/>
                  </a:rPr>
                  <a:t>&lt;&lt;</a:t>
                </a:r>
                <a:r>
                  <a:rPr lang="en-US" sz="1000" dirty="0" err="1">
                    <a:latin typeface="Calibri" charset="0"/>
                    <a:ea typeface="ＭＳ Ｐゴシック" charset="0"/>
                    <a:cs typeface="ＭＳ Ｐゴシック" charset="0"/>
                  </a:rPr>
                  <a:t>CodeList</a:t>
                </a:r>
                <a:r>
                  <a:rPr lang="en-US" sz="1000" dirty="0">
                    <a:latin typeface="Calibri" charset="0"/>
                    <a:ea typeface="ＭＳ Ｐゴシック" charset="0"/>
                    <a:cs typeface="ＭＳ Ｐゴシック" charset="0"/>
                  </a:rPr>
                  <a:t>&gt;&gt;</a:t>
                </a:r>
              </a:p>
              <a:p>
                <a:pPr algn="ctr">
                  <a:defRPr/>
                </a:pPr>
                <a:r>
                  <a:rPr lang="en-US" sz="1000" dirty="0" err="1">
                    <a:latin typeface="Calibri" charset="0"/>
                    <a:ea typeface="ＭＳ Ｐゴシック" charset="0"/>
                    <a:cs typeface="ＭＳ Ｐゴシック" charset="0"/>
                  </a:rPr>
                  <a:t>MD_ScopeCode</a:t>
                </a:r>
                <a:endParaRPr lang="en-US" sz="1000" dirty="0">
                  <a:latin typeface="Calibri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Text Box 50"/>
              <p:cNvSpPr txBox="1">
                <a:spLocks noChangeArrowheads="1"/>
              </p:cNvSpPr>
              <p:nvPr/>
            </p:nvSpPr>
            <p:spPr bwMode="auto">
              <a:xfrm>
                <a:off x="3530" y="2544"/>
                <a:ext cx="2061" cy="931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1000" dirty="0">
                    <a:latin typeface="Calibri" charset="0"/>
                    <a:ea typeface="ＭＳ Ｐゴシック" charset="0"/>
                  </a:rPr>
                  <a:t>+ attribute</a:t>
                </a:r>
              </a:p>
              <a:p>
                <a:pPr>
                  <a:defRPr/>
                </a:pPr>
                <a:r>
                  <a:rPr lang="en-US" sz="1000" dirty="0">
                    <a:latin typeface="Calibri" charset="0"/>
                    <a:ea typeface="ＭＳ Ｐゴシック" charset="0"/>
                  </a:rPr>
                  <a:t>+ </a:t>
                </a:r>
                <a:r>
                  <a:rPr lang="en-US" sz="1000" dirty="0" err="1">
                    <a:latin typeface="Calibri" charset="0"/>
                    <a:ea typeface="ＭＳ Ｐゴシック" charset="0"/>
                  </a:rPr>
                  <a:t>attributeType</a:t>
                </a:r>
                <a:endParaRPr lang="en-US" sz="1000" dirty="0">
                  <a:latin typeface="Calibri" charset="0"/>
                  <a:ea typeface="ＭＳ Ｐゴシック" charset="0"/>
                </a:endParaRPr>
              </a:p>
              <a:p>
                <a:pPr>
                  <a:defRPr/>
                </a:pPr>
                <a:r>
                  <a:rPr lang="en-US" sz="1000" dirty="0">
                    <a:latin typeface="Calibri" charset="0"/>
                    <a:ea typeface="ＭＳ Ｐゴシック" charset="0"/>
                  </a:rPr>
                  <a:t>+ </a:t>
                </a:r>
                <a:r>
                  <a:rPr lang="en-US" sz="1000" dirty="0" err="1">
                    <a:latin typeface="Calibri" charset="0"/>
                    <a:ea typeface="ＭＳ Ｐゴシック" charset="0"/>
                  </a:rPr>
                  <a:t>collectionHardware</a:t>
                </a:r>
                <a:endParaRPr lang="en-US" sz="1000" dirty="0">
                  <a:latin typeface="Calibri" charset="0"/>
                  <a:ea typeface="ＭＳ Ｐゴシック" charset="0"/>
                </a:endParaRPr>
              </a:p>
              <a:p>
                <a:pPr>
                  <a:defRPr/>
                </a:pPr>
                <a:r>
                  <a:rPr lang="en-US" sz="1000" dirty="0">
                    <a:latin typeface="Calibri" charset="0"/>
                    <a:ea typeface="ＭＳ Ｐゴシック" charset="0"/>
                  </a:rPr>
                  <a:t>+ </a:t>
                </a:r>
                <a:r>
                  <a:rPr lang="en-US" sz="1000" dirty="0" err="1">
                    <a:latin typeface="Calibri" charset="0"/>
                    <a:ea typeface="ＭＳ Ｐゴシック" charset="0"/>
                  </a:rPr>
                  <a:t>collectionSession</a:t>
                </a:r>
                <a:endParaRPr lang="en-US" sz="1000" dirty="0">
                  <a:latin typeface="Calibri" charset="0"/>
                  <a:ea typeface="ＭＳ Ｐゴシック" charset="0"/>
                </a:endParaRPr>
              </a:p>
              <a:p>
                <a:pPr>
                  <a:defRPr/>
                </a:pPr>
                <a:r>
                  <a:rPr lang="en-US" sz="1000" dirty="0">
                    <a:latin typeface="Calibri" charset="0"/>
                    <a:ea typeface="ＭＳ Ｐゴシック" charset="0"/>
                  </a:rPr>
                  <a:t>+ dataset</a:t>
                </a:r>
              </a:p>
              <a:p>
                <a:pPr>
                  <a:defRPr/>
                </a:pPr>
                <a:r>
                  <a:rPr lang="en-US" sz="1000" dirty="0">
                    <a:latin typeface="Calibri" charset="0"/>
                    <a:ea typeface="ＭＳ Ｐゴシック" charset="0"/>
                  </a:rPr>
                  <a:t>+ document</a:t>
                </a:r>
              </a:p>
              <a:p>
                <a:pPr>
                  <a:defRPr/>
                </a:pPr>
                <a:r>
                  <a:rPr lang="en-US" sz="1000" dirty="0">
                    <a:latin typeface="Calibri" charset="0"/>
                    <a:ea typeface="ＭＳ Ｐゴシック" charset="0"/>
                  </a:rPr>
                  <a:t>+ series</a:t>
                </a:r>
              </a:p>
              <a:p>
                <a:pPr>
                  <a:defRPr/>
                </a:pPr>
                <a:r>
                  <a:rPr lang="en-US" sz="1000" dirty="0">
                    <a:latin typeface="Calibri" charset="0"/>
                    <a:ea typeface="ＭＳ Ｐゴシック" charset="0"/>
                  </a:rPr>
                  <a:t>+ </a:t>
                </a:r>
                <a:r>
                  <a:rPr lang="en-US" sz="1000" dirty="0" err="1">
                    <a:latin typeface="Calibri" charset="0"/>
                    <a:ea typeface="ＭＳ Ｐゴシック" charset="0"/>
                  </a:rPr>
                  <a:t>nonGeographicDataset</a:t>
                </a:r>
                <a:endParaRPr lang="en-US" sz="1000" dirty="0">
                  <a:latin typeface="Calibri" charset="0"/>
                  <a:ea typeface="ＭＳ Ｐゴシック" charset="0"/>
                </a:endParaRPr>
              </a:p>
              <a:p>
                <a:pPr>
                  <a:defRPr/>
                </a:pPr>
                <a:r>
                  <a:rPr lang="en-US" sz="1000" dirty="0">
                    <a:latin typeface="Calibri" charset="0"/>
                    <a:ea typeface="ＭＳ Ｐゴシック" charset="0"/>
                  </a:rPr>
                  <a:t>+ </a:t>
                </a:r>
                <a:r>
                  <a:rPr lang="en-US" sz="1000" dirty="0" err="1">
                    <a:latin typeface="Calibri" charset="0"/>
                    <a:ea typeface="ＭＳ Ｐゴシック" charset="0"/>
                  </a:rPr>
                  <a:t>dimensionGroup</a:t>
                </a:r>
                <a:r>
                  <a:rPr lang="en-US" sz="1000" dirty="0">
                    <a:latin typeface="Calibri" charset="0"/>
                    <a:ea typeface="ＭＳ Ｐゴシック" charset="0"/>
                  </a:rPr>
                  <a:t> </a:t>
                </a:r>
                <a:endParaRPr lang="en-US" sz="1000" dirty="0"/>
              </a:p>
            </p:txBody>
          </p:sp>
          <p:sp>
            <p:nvSpPr>
              <p:cNvPr id="18" name="Rectangle 51"/>
              <p:cNvSpPr>
                <a:spLocks noChangeArrowheads="1"/>
              </p:cNvSpPr>
              <p:nvPr/>
            </p:nvSpPr>
            <p:spPr bwMode="auto">
              <a:xfrm>
                <a:off x="3530" y="3471"/>
                <a:ext cx="2061" cy="47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1800">
                  <a:ea typeface="ＭＳ Ｐゴシック" charset="0"/>
                </a:endParaRPr>
              </a:p>
            </p:txBody>
          </p:sp>
        </p:grpSp>
        <p:sp>
          <p:nvSpPr>
            <p:cNvPr id="14" name="Rectangle 13"/>
            <p:cNvSpPr/>
            <p:nvPr/>
          </p:nvSpPr>
          <p:spPr>
            <a:xfrm>
              <a:off x="3618017" y="1666874"/>
              <a:ext cx="924553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000" dirty="0">
                  <a:latin typeface="Calibri" charset="0"/>
                  <a:ea typeface="ＭＳ Ｐゴシック" charset="0"/>
                </a:rPr>
                <a:t>+  metadata </a:t>
              </a:r>
            </a:p>
            <a:p>
              <a:r>
                <a:rPr lang="en-US" sz="1000" dirty="0">
                  <a:latin typeface="Calibri" charset="0"/>
                  <a:ea typeface="ＭＳ Ｐゴシック" charset="0"/>
                </a:rPr>
                <a:t>+  initiative </a:t>
              </a:r>
            </a:p>
            <a:p>
              <a:r>
                <a:rPr lang="en-US" sz="1000" dirty="0">
                  <a:latin typeface="Calibri" charset="0"/>
                  <a:ea typeface="ＭＳ Ｐゴシック" charset="0"/>
                </a:rPr>
                <a:t>+  sample </a:t>
              </a:r>
              <a:r>
                <a:rPr lang="en-US" sz="1000" dirty="0" smtClean="0">
                  <a:latin typeface="Calibri" charset="0"/>
                  <a:ea typeface="ＭＳ Ｐゴシック" charset="0"/>
                </a:rPr>
                <a:t> </a:t>
              </a:r>
              <a:endParaRPr lang="en-US" sz="1000" dirty="0">
                <a:latin typeface="Calibri" charset="0"/>
                <a:ea typeface="ＭＳ Ｐゴシック" charset="0"/>
              </a:endParaRPr>
            </a:p>
            <a:p>
              <a:r>
                <a:rPr lang="en-US" sz="1000" dirty="0">
                  <a:latin typeface="Calibri" charset="0"/>
                  <a:ea typeface="ＭＳ Ｐゴシック" charset="0"/>
                </a:rPr>
                <a:t>+  repository </a:t>
              </a:r>
            </a:p>
            <a:p>
              <a:r>
                <a:rPr lang="en-US" sz="1000" dirty="0">
                  <a:latin typeface="Calibri" charset="0"/>
                  <a:ea typeface="ＭＳ Ｐゴシック" charset="0"/>
                </a:rPr>
                <a:t>+  aggregate </a:t>
              </a:r>
              <a:r>
                <a:rPr lang="en-US" sz="1000" dirty="0" smtClean="0">
                  <a:latin typeface="Calibri" charset="0"/>
                  <a:ea typeface="ＭＳ Ｐゴシック" charset="0"/>
                </a:rPr>
                <a:t> </a:t>
              </a:r>
              <a:endParaRPr lang="en-US" sz="1000" dirty="0">
                <a:latin typeface="Calibri" charset="0"/>
                <a:ea typeface="ＭＳ Ｐゴシック" charset="0"/>
              </a:endParaRPr>
            </a:p>
            <a:p>
              <a:r>
                <a:rPr lang="en-US" sz="1000" dirty="0">
                  <a:latin typeface="Calibri" charset="0"/>
                  <a:ea typeface="ＭＳ Ｐゴシック" charset="0"/>
                </a:rPr>
                <a:t>+  </a:t>
              </a:r>
              <a:r>
                <a:rPr lang="en-US" sz="1000" dirty="0" smtClean="0">
                  <a:latin typeface="Calibri" charset="0"/>
                  <a:ea typeface="ＭＳ Ｐゴシック" charset="0"/>
                </a:rPr>
                <a:t>collection </a:t>
              </a:r>
              <a:endParaRPr lang="en-US" sz="1000" dirty="0">
                <a:latin typeface="Calibri" charset="0"/>
                <a:ea typeface="ＭＳ Ｐゴシック" charset="0"/>
              </a:endParaRPr>
            </a:p>
            <a:p>
              <a:r>
                <a:rPr lang="en-US" sz="1000" dirty="0">
                  <a:latin typeface="Calibri" charset="0"/>
                  <a:ea typeface="ＭＳ Ｐゴシック" charset="0"/>
                </a:rPr>
                <a:t>+  coverage </a:t>
              </a:r>
            </a:p>
            <a:p>
              <a:r>
                <a:rPr lang="en-US" sz="1000" dirty="0">
                  <a:latin typeface="Calibri" charset="0"/>
                  <a:ea typeface="ＭＳ Ｐゴシック" charset="0"/>
                </a:rPr>
                <a:t>+  </a:t>
              </a:r>
              <a:r>
                <a:rPr lang="en-US" sz="1000" dirty="0" smtClean="0">
                  <a:latin typeface="Calibri" charset="0"/>
                  <a:ea typeface="ＭＳ Ｐゴシック" charset="0"/>
                </a:rPr>
                <a:t>application </a:t>
              </a:r>
              <a:endParaRPr lang="en-US" sz="1000" dirty="0">
                <a:latin typeface="Calibri" charset="0"/>
                <a:ea typeface="ＭＳ Ｐゴシック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506759" y="1666874"/>
              <a:ext cx="1047320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1000" dirty="0" smtClean="0">
                  <a:latin typeface="Calibri" charset="0"/>
                  <a:ea typeface="ＭＳ Ｐゴシック" charset="0"/>
                </a:rPr>
                <a:t>+ </a:t>
              </a:r>
              <a:r>
                <a:rPr lang="en-US" sz="1000" dirty="0">
                  <a:latin typeface="Calibri" charset="0"/>
                  <a:ea typeface="ＭＳ Ｐゴシック" charset="0"/>
                </a:rPr>
                <a:t>feature </a:t>
              </a:r>
            </a:p>
            <a:p>
              <a:pPr>
                <a:defRPr/>
              </a:pPr>
              <a:r>
                <a:rPr lang="en-US" sz="1000" dirty="0" smtClean="0">
                  <a:latin typeface="Calibri" charset="0"/>
                  <a:ea typeface="ＭＳ Ｐゴシック" charset="0"/>
                </a:rPr>
                <a:t>+ </a:t>
              </a:r>
              <a:r>
                <a:rPr lang="en-US" sz="1000" dirty="0" err="1" smtClean="0">
                  <a:latin typeface="Calibri" charset="0"/>
                  <a:ea typeface="ＭＳ Ｐゴシック" charset="0"/>
                </a:rPr>
                <a:t>featureType</a:t>
              </a:r>
              <a:endParaRPr lang="en-US" sz="1000" dirty="0" smtClean="0">
                <a:latin typeface="Calibri" charset="0"/>
                <a:ea typeface="ＭＳ Ｐゴシック" charset="0"/>
              </a:endParaRPr>
            </a:p>
            <a:p>
              <a:pPr>
                <a:defRPr/>
              </a:pPr>
              <a:r>
                <a:rPr lang="en-US" sz="1000" dirty="0" smtClean="0">
                  <a:latin typeface="Calibri" charset="0"/>
                  <a:ea typeface="ＭＳ Ｐゴシック" charset="0"/>
                </a:rPr>
                <a:t>+ product</a:t>
              </a:r>
              <a:endParaRPr lang="en-US" sz="1000" dirty="0">
                <a:latin typeface="Calibri" charset="0"/>
                <a:ea typeface="ＭＳ Ｐゴシック" charset="0"/>
              </a:endParaRPr>
            </a:p>
            <a:p>
              <a:pPr>
                <a:defRPr/>
              </a:pPr>
              <a:r>
                <a:rPr lang="en-US" sz="1000" dirty="0" smtClean="0">
                  <a:latin typeface="Calibri" charset="0"/>
                  <a:ea typeface="ＭＳ Ｐゴシック" charset="0"/>
                </a:rPr>
                <a:t>+ </a:t>
              </a:r>
              <a:r>
                <a:rPr lang="en-US" sz="1000" dirty="0" err="1">
                  <a:latin typeface="Calibri" charset="0"/>
                  <a:ea typeface="ＭＳ Ｐゴシック" charset="0"/>
                </a:rPr>
                <a:t>propertyType</a:t>
              </a:r>
              <a:endParaRPr lang="en-US" sz="1000" dirty="0">
                <a:latin typeface="Calibri" charset="0"/>
                <a:ea typeface="ＭＳ Ｐゴシック" charset="0"/>
              </a:endParaRPr>
            </a:p>
            <a:p>
              <a:pPr>
                <a:defRPr/>
              </a:pPr>
              <a:r>
                <a:rPr lang="en-US" sz="1000" dirty="0" smtClean="0">
                  <a:latin typeface="Calibri" charset="0"/>
                  <a:ea typeface="ＭＳ Ｐゴシック" charset="0"/>
                </a:rPr>
                <a:t>+ </a:t>
              </a:r>
              <a:r>
                <a:rPr lang="en-US" sz="1000" dirty="0" err="1">
                  <a:latin typeface="Calibri" charset="0"/>
                  <a:ea typeface="ＭＳ Ｐゴシック" charset="0"/>
                </a:rPr>
                <a:t>fieldSession</a:t>
              </a:r>
              <a:endParaRPr lang="en-US" sz="1000" dirty="0">
                <a:latin typeface="Calibri" charset="0"/>
                <a:ea typeface="ＭＳ Ｐゴシック" charset="0"/>
              </a:endParaRPr>
            </a:p>
            <a:p>
              <a:pPr>
                <a:defRPr/>
              </a:pPr>
              <a:r>
                <a:rPr lang="en-US" sz="1000" dirty="0" smtClean="0">
                  <a:latin typeface="Calibri" charset="0"/>
                  <a:ea typeface="ＭＳ Ｐゴシック" charset="0"/>
                </a:rPr>
                <a:t>+ </a:t>
              </a:r>
              <a:r>
                <a:rPr lang="en-US" sz="1000" dirty="0">
                  <a:latin typeface="Calibri" charset="0"/>
                  <a:ea typeface="ＭＳ Ｐゴシック" charset="0"/>
                </a:rPr>
                <a:t>software</a:t>
              </a:r>
            </a:p>
            <a:p>
              <a:pPr>
                <a:defRPr/>
              </a:pPr>
              <a:r>
                <a:rPr lang="en-US" sz="1000" dirty="0" smtClean="0">
                  <a:latin typeface="Calibri" charset="0"/>
                  <a:ea typeface="ＭＳ Ｐゴシック" charset="0"/>
                </a:rPr>
                <a:t>+ </a:t>
              </a:r>
              <a:r>
                <a:rPr lang="en-US" sz="1000" dirty="0">
                  <a:latin typeface="Calibri" charset="0"/>
                  <a:ea typeface="ＭＳ Ｐゴシック" charset="0"/>
                </a:rPr>
                <a:t>service</a:t>
              </a:r>
            </a:p>
            <a:p>
              <a:pPr>
                <a:defRPr/>
              </a:pPr>
              <a:r>
                <a:rPr lang="en-US" sz="1000" dirty="0" smtClean="0">
                  <a:latin typeface="Calibri" charset="0"/>
                  <a:ea typeface="ＭＳ Ｐゴシック" charset="0"/>
                </a:rPr>
                <a:t>+ </a:t>
              </a:r>
              <a:r>
                <a:rPr lang="en-US" sz="1000" dirty="0">
                  <a:latin typeface="Calibri" charset="0"/>
                  <a:ea typeface="ＭＳ Ｐゴシック" charset="0"/>
                </a:rPr>
                <a:t>model</a:t>
              </a:r>
            </a:p>
            <a:p>
              <a:pPr>
                <a:defRPr/>
              </a:pPr>
              <a:r>
                <a:rPr lang="en-US" sz="1000" dirty="0" smtClean="0">
                  <a:latin typeface="Calibri" charset="0"/>
                  <a:ea typeface="ＭＳ Ｐゴシック" charset="0"/>
                </a:rPr>
                <a:t>+ </a:t>
              </a:r>
              <a:r>
                <a:rPr lang="en-US" sz="1000" dirty="0">
                  <a:latin typeface="Calibri" charset="0"/>
                  <a:ea typeface="ＭＳ Ｐゴシック" charset="0"/>
                </a:rPr>
                <a:t>tile</a:t>
              </a:r>
            </a:p>
          </p:txBody>
        </p:sp>
      </p:grpSp>
      <p:grpSp>
        <p:nvGrpSpPr>
          <p:cNvPr id="19" name="Group 69"/>
          <p:cNvGrpSpPr>
            <a:grpSpLocks/>
          </p:cNvGrpSpPr>
          <p:nvPr/>
        </p:nvGrpSpPr>
        <p:grpSpPr bwMode="auto">
          <a:xfrm>
            <a:off x="5745346" y="2938580"/>
            <a:ext cx="3165352" cy="1739905"/>
            <a:chOff x="2563" y="1943"/>
            <a:chExt cx="1738" cy="1096"/>
          </a:xfrm>
        </p:grpSpPr>
        <p:sp>
          <p:nvSpPr>
            <p:cNvPr id="20" name="Text Box 10"/>
            <p:cNvSpPr txBox="1">
              <a:spLocks noChangeArrowheads="1"/>
            </p:cNvSpPr>
            <p:nvPr/>
          </p:nvSpPr>
          <p:spPr bwMode="auto">
            <a:xfrm>
              <a:off x="2563" y="1943"/>
              <a:ext cx="1738" cy="291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  <a:cs typeface="ＭＳ Ｐゴシック" charset="0"/>
                </a:rPr>
                <a:t>&lt;&lt;Union&gt;&gt;</a:t>
              </a:r>
            </a:p>
            <a:p>
              <a:pPr algn="ctr">
                <a:defRPr/>
              </a:pPr>
              <a:r>
                <a:rPr lang="en-US" sz="1200" dirty="0" err="1">
                  <a:solidFill>
                    <a:srgbClr val="000000"/>
                  </a:solidFill>
                  <a:latin typeface="+mj-lt"/>
                  <a:ea typeface="ＭＳ Ｐゴシック" charset="0"/>
                  <a:cs typeface="ＭＳ Ｐゴシック" charset="0"/>
                </a:rPr>
                <a:t>MD_ScopeDescription</a:t>
              </a:r>
              <a:endParaRPr lang="en-US" sz="1200" dirty="0">
                <a:solidFill>
                  <a:srgbClr val="000000"/>
                </a:solidFill>
                <a:latin typeface="+mj-lt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1" name="Text Box 11"/>
            <p:cNvSpPr txBox="1">
              <a:spLocks noChangeArrowheads="1"/>
            </p:cNvSpPr>
            <p:nvPr/>
          </p:nvSpPr>
          <p:spPr bwMode="auto">
            <a:xfrm>
              <a:off x="2563" y="2235"/>
              <a:ext cx="1738" cy="756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+ attributes : Set &lt;</a:t>
              </a:r>
              <a:r>
                <a:rPr lang="en-US" sz="1200" dirty="0" err="1">
                  <a:solidFill>
                    <a:srgbClr val="000000"/>
                  </a:solidFill>
                  <a:latin typeface="+mj-lt"/>
                  <a:ea typeface="ＭＳ Ｐゴシック" charset="0"/>
                </a:rPr>
                <a:t>CharacterString</a:t>
              </a: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&gt; </a:t>
              </a:r>
            </a:p>
            <a:p>
              <a:pPr>
                <a:defRPr/>
              </a:pP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+ features : Set &lt;</a:t>
              </a:r>
              <a:r>
                <a:rPr lang="en-US" sz="1200" dirty="0" err="1">
                  <a:solidFill>
                    <a:srgbClr val="000000"/>
                  </a:solidFill>
                  <a:latin typeface="+mj-lt"/>
                  <a:ea typeface="ＭＳ Ｐゴシック" charset="0"/>
                </a:rPr>
                <a:t>CharacterString</a:t>
              </a: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&gt; </a:t>
              </a:r>
            </a:p>
            <a:p>
              <a:pPr>
                <a:defRPr/>
              </a:pP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+ </a:t>
              </a:r>
              <a:r>
                <a:rPr lang="en-US" sz="1200" dirty="0" err="1">
                  <a:solidFill>
                    <a:srgbClr val="000000"/>
                  </a:solidFill>
                  <a:latin typeface="+mj-lt"/>
                  <a:ea typeface="ＭＳ Ｐゴシック" charset="0"/>
                </a:rPr>
                <a:t>featureInstances</a:t>
              </a: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 : Set &lt;</a:t>
              </a:r>
              <a:r>
                <a:rPr lang="en-US" sz="1200" dirty="0" err="1">
                  <a:solidFill>
                    <a:srgbClr val="000000"/>
                  </a:solidFill>
                  <a:latin typeface="+mj-lt"/>
                  <a:ea typeface="ＭＳ Ｐゴシック" charset="0"/>
                  <a:cs typeface="ＭＳ Ｐゴシック" charset="0"/>
                </a:rPr>
                <a:t>CharacterString</a:t>
              </a: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&gt; </a:t>
              </a:r>
            </a:p>
            <a:p>
              <a:pPr>
                <a:defRPr/>
              </a:pP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+ </a:t>
              </a:r>
              <a:r>
                <a:rPr lang="en-US" sz="1200" dirty="0" err="1">
                  <a:solidFill>
                    <a:srgbClr val="000000"/>
                  </a:solidFill>
                  <a:latin typeface="+mj-lt"/>
                  <a:ea typeface="ＭＳ Ｐゴシック" charset="0"/>
                </a:rPr>
                <a:t>attributeInstances</a:t>
              </a: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 : Set &lt;</a:t>
              </a:r>
              <a:r>
                <a:rPr lang="en-US" sz="1200" dirty="0" err="1">
                  <a:solidFill>
                    <a:srgbClr val="000000"/>
                  </a:solidFill>
                  <a:latin typeface="+mj-lt"/>
                  <a:ea typeface="ＭＳ Ｐゴシック" charset="0"/>
                  <a:cs typeface="ＭＳ Ｐゴシック" charset="0"/>
                </a:rPr>
                <a:t>CharacterString</a:t>
              </a: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&gt; </a:t>
              </a:r>
            </a:p>
            <a:p>
              <a:pPr>
                <a:defRPr/>
              </a:pP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+ dataset : </a:t>
              </a:r>
              <a:r>
                <a:rPr lang="en-US" sz="1200" dirty="0" err="1">
                  <a:solidFill>
                    <a:srgbClr val="000000"/>
                  </a:solidFill>
                  <a:latin typeface="+mj-lt"/>
                  <a:ea typeface="ＭＳ Ｐゴシック" charset="0"/>
                </a:rPr>
                <a:t>CharacterString</a:t>
              </a: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 </a:t>
              </a:r>
            </a:p>
            <a:p>
              <a:pPr>
                <a:defRPr/>
              </a:pPr>
              <a:r>
                <a:rPr lang="en-US" sz="1200" dirty="0">
                  <a:solidFill>
                    <a:srgbClr val="000000"/>
                  </a:solidFill>
                  <a:latin typeface="+mj-lt"/>
                  <a:ea typeface="ＭＳ Ｐゴシック" charset="0"/>
                </a:rPr>
                <a:t>+ other : </a:t>
              </a:r>
              <a:r>
                <a:rPr lang="en-US" sz="1200" dirty="0" err="1">
                  <a:solidFill>
                    <a:srgbClr val="000000"/>
                  </a:solidFill>
                  <a:latin typeface="+mj-lt"/>
                  <a:ea typeface="ＭＳ Ｐゴシック" charset="0"/>
                </a:rPr>
                <a:t>CharacterString</a:t>
              </a:r>
              <a:endParaRPr lang="en-US" sz="1200" dirty="0">
                <a:solidFill>
                  <a:srgbClr val="000000"/>
                </a:solidFill>
                <a:latin typeface="+mj-lt"/>
                <a:ea typeface="ＭＳ Ｐゴシック" charset="0"/>
              </a:endParaRPr>
            </a:p>
          </p:txBody>
        </p:sp>
        <p:sp>
          <p:nvSpPr>
            <p:cNvPr id="22" name="Rectangle 12"/>
            <p:cNvSpPr>
              <a:spLocks noChangeArrowheads="1"/>
            </p:cNvSpPr>
            <p:nvPr/>
          </p:nvSpPr>
          <p:spPr bwMode="auto">
            <a:xfrm>
              <a:off x="2563" y="2992"/>
              <a:ext cx="1738" cy="4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+mj-lt"/>
                <a:ea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182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389" y="300655"/>
            <a:ext cx="5819463" cy="5593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Variables </a:t>
            </a:r>
            <a:r>
              <a:rPr lang="en-US" dirty="0" smtClean="0"/>
              <a:t>and Acquisition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3871451" y="2184616"/>
            <a:ext cx="1401097" cy="140109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VARIABLE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47700" y="3480152"/>
            <a:ext cx="1655049" cy="818695"/>
            <a:chOff x="1257299" y="1384557"/>
            <a:chExt cx="4982634" cy="818695"/>
          </a:xfrm>
        </p:grpSpPr>
        <p:sp>
          <p:nvSpPr>
            <p:cNvPr id="5" name="Text Box 3"/>
            <p:cNvSpPr txBox="1">
              <a:spLocks noChangeArrowheads="1"/>
            </p:cNvSpPr>
            <p:nvPr/>
          </p:nvSpPr>
          <p:spPr bwMode="auto">
            <a:xfrm>
              <a:off x="1258883" y="1384557"/>
              <a:ext cx="4981050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LI_ProcessStep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  <a:latin typeface="Calibri" charset="0"/>
              </a:endParaRPr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1258883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latin typeface="Calibri" charset="0"/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1257299" y="2031002"/>
              <a:ext cx="4978400" cy="172250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376852" y="1562100"/>
            <a:ext cx="2068649" cy="808517"/>
            <a:chOff x="1258884" y="1384557"/>
            <a:chExt cx="4981049" cy="808517"/>
          </a:xfrm>
        </p:grpSpPr>
        <p:sp>
          <p:nvSpPr>
            <p:cNvPr id="9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DQ_DataQuality</a:t>
              </a:r>
              <a:endParaRPr lang="en-US" sz="1600" i="1" dirty="0">
                <a:solidFill>
                  <a:schemeClr val="bg1">
                    <a:lumMod val="65000"/>
                  </a:schemeClr>
                </a:solidFill>
                <a:latin typeface="Calibri" charset="0"/>
              </a:endParaRPr>
            </a:p>
          </p:txBody>
        </p:sp>
        <p:sp>
          <p:nvSpPr>
            <p:cNvPr id="10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1258885" y="2032008"/>
              <a:ext cx="4976818" cy="161066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65000"/>
                  </a:schemeClr>
                </a:solidFill>
                <a:cs typeface="+mn-cs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47700" y="1562100"/>
            <a:ext cx="2407478" cy="808517"/>
            <a:chOff x="1252682" y="1384557"/>
            <a:chExt cx="4987251" cy="808517"/>
          </a:xfrm>
        </p:grpSpPr>
        <p:sp>
          <p:nvSpPr>
            <p:cNvPr id="13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65000"/>
                    </a:schemeClr>
                  </a:solidFill>
                  <a:latin typeface="Calibri" charset="0"/>
                </a:rPr>
                <a:t>MD_SpatialRepresentation</a:t>
              </a:r>
              <a:endParaRPr lang="en-US" sz="1600" i="1" dirty="0">
                <a:solidFill>
                  <a:schemeClr val="bg1">
                    <a:lumMod val="65000"/>
                  </a:schemeClr>
                </a:solidFill>
                <a:latin typeface="Calibri" charset="0"/>
              </a:endParaRPr>
            </a:p>
          </p:txBody>
        </p:sp>
        <p:sp>
          <p:nvSpPr>
            <p:cNvPr id="14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81049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1252682" y="2032007"/>
              <a:ext cx="4987251" cy="16106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65000"/>
                  </a:schemeClr>
                </a:solidFill>
                <a:cs typeface="+mn-cs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66079" y="3482472"/>
            <a:ext cx="2407478" cy="771017"/>
            <a:chOff x="1252682" y="1384557"/>
            <a:chExt cx="4987251" cy="771017"/>
          </a:xfrm>
        </p:grpSpPr>
        <p:sp>
          <p:nvSpPr>
            <p:cNvPr id="17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>
                  <a:ea typeface="ＭＳ Ｐゴシック" charset="0"/>
                  <a:cs typeface="Calibri"/>
                </a:rPr>
                <a:t>MI_AcquisitionInformation</a:t>
              </a:r>
              <a:endParaRPr lang="en-US" sz="1600" dirty="0">
                <a:ea typeface="ＭＳ Ｐゴシック" charset="0"/>
                <a:cs typeface="Calibri"/>
              </a:endParaRPr>
            </a:p>
          </p:txBody>
        </p:sp>
        <p:sp>
          <p:nvSpPr>
            <p:cNvPr id="18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/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1252682" y="2032008"/>
              <a:ext cx="4978402" cy="12356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cs typeface="+mn-cs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893801" y="4892336"/>
            <a:ext cx="2664747" cy="818695"/>
            <a:chOff x="1257300" y="1384557"/>
            <a:chExt cx="5880100" cy="818695"/>
          </a:xfrm>
        </p:grpSpPr>
        <p:sp>
          <p:nvSpPr>
            <p:cNvPr id="21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5878516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</a:rPr>
                <a:t>MD_MaintenanceInformation</a:t>
              </a:r>
              <a:endParaRPr lang="en-US" sz="1600" i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2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5878516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257300" y="2031002"/>
              <a:ext cx="5880100" cy="172250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521973" y="4892336"/>
            <a:ext cx="1868768" cy="817866"/>
            <a:chOff x="1257300" y="1384557"/>
            <a:chExt cx="4982633" cy="817866"/>
          </a:xfrm>
        </p:grpSpPr>
        <p:sp>
          <p:nvSpPr>
            <p:cNvPr id="25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bg1">
                      <a:lumMod val="75000"/>
                    </a:schemeClr>
                  </a:solidFill>
                  <a:latin typeface="Calibri" charset="0"/>
                </a:rPr>
                <a:t>MD_Constraints</a:t>
              </a:r>
              <a:endParaRPr lang="en-US" sz="1600" i="1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dirty="0">
                <a:solidFill>
                  <a:schemeClr val="bg1">
                    <a:lumMod val="75000"/>
                  </a:schemeClr>
                </a:solidFill>
                <a:latin typeface="Calibri" charset="0"/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1257300" y="2030173"/>
              <a:ext cx="4978401" cy="172250"/>
            </a:xfrm>
            <a:prstGeom prst="rect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solidFill>
                  <a:schemeClr val="bg1">
                    <a:lumMod val="75000"/>
                  </a:schemeClr>
                </a:solidFill>
                <a:cs typeface="+mn-cs"/>
              </a:endParaRPr>
            </a:p>
          </p:txBody>
        </p:sp>
      </p:grpSp>
      <p:cxnSp>
        <p:nvCxnSpPr>
          <p:cNvPr id="28" name="Elbow Connector 27"/>
          <p:cNvCxnSpPr>
            <a:stCxn id="14" idx="3"/>
            <a:endCxn id="3" idx="1"/>
          </p:cNvCxnSpPr>
          <p:nvPr/>
        </p:nvCxnSpPr>
        <p:spPr bwMode="auto">
          <a:xfrm>
            <a:off x="3055178" y="2054657"/>
            <a:ext cx="1021459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2" name="Elbow Connector 31"/>
          <p:cNvCxnSpPr>
            <a:stCxn id="5" idx="0"/>
            <a:endCxn id="3" idx="2"/>
          </p:cNvCxnSpPr>
          <p:nvPr/>
        </p:nvCxnSpPr>
        <p:spPr bwMode="auto">
          <a:xfrm rot="5400000" flipH="1" flipV="1">
            <a:off x="2375976" y="1984678"/>
            <a:ext cx="594987" cy="2395963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Elbow Connector 34"/>
          <p:cNvCxnSpPr>
            <a:stCxn id="17" idx="0"/>
            <a:endCxn id="3" idx="6"/>
          </p:cNvCxnSpPr>
          <p:nvPr/>
        </p:nvCxnSpPr>
        <p:spPr bwMode="auto">
          <a:xfrm rot="16200000" flipV="1">
            <a:off x="5973279" y="2184435"/>
            <a:ext cx="597307" cy="1998768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Elbow Connector 37"/>
          <p:cNvCxnSpPr>
            <a:stCxn id="10" idx="1"/>
            <a:endCxn id="3" idx="7"/>
          </p:cNvCxnSpPr>
          <p:nvPr/>
        </p:nvCxnSpPr>
        <p:spPr bwMode="auto">
          <a:xfrm rot="10800000" flipV="1">
            <a:off x="5067362" y="2054656"/>
            <a:ext cx="1309490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Elbow Connector 42"/>
          <p:cNvCxnSpPr>
            <a:stCxn id="21" idx="0"/>
            <a:endCxn id="3" idx="5"/>
          </p:cNvCxnSpPr>
          <p:nvPr/>
        </p:nvCxnSpPr>
        <p:spPr bwMode="auto">
          <a:xfrm rot="16200000" flipV="1">
            <a:off x="4891044" y="3556846"/>
            <a:ext cx="1511809" cy="1159172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Elbow Connector 45"/>
          <p:cNvCxnSpPr>
            <a:stCxn id="25" idx="0"/>
            <a:endCxn id="3" idx="3"/>
          </p:cNvCxnSpPr>
          <p:nvPr/>
        </p:nvCxnSpPr>
        <p:spPr bwMode="auto">
          <a:xfrm rot="5400000" flipH="1" flipV="1">
            <a:off x="3010741" y="3826441"/>
            <a:ext cx="1511809" cy="619983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743264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ChangeArrowheads="1"/>
          </p:cNvSpPr>
          <p:nvPr/>
        </p:nvSpPr>
        <p:spPr bwMode="auto">
          <a:xfrm>
            <a:off x="4022725" y="1423819"/>
            <a:ext cx="1104900" cy="2555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000">
                <a:latin typeface="Calibri"/>
                <a:ea typeface="ＭＳ Ｐゴシック" charset="0"/>
                <a:cs typeface="Calibri"/>
              </a:rPr>
              <a:t>MD_Metadata</a:t>
            </a:r>
          </a:p>
        </p:txBody>
      </p:sp>
      <p:sp>
        <p:nvSpPr>
          <p:cNvPr id="70660" name="AutoShape 4"/>
          <p:cNvSpPr>
            <a:spLocks noChangeArrowheads="1"/>
          </p:cNvSpPr>
          <p:nvPr/>
        </p:nvSpPr>
        <p:spPr bwMode="auto">
          <a:xfrm>
            <a:off x="4522788" y="1684169"/>
            <a:ext cx="103187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70667" name="AutoShape 11"/>
          <p:cNvCxnSpPr>
            <a:cxnSpLocks noChangeShapeType="1"/>
            <a:stCxn id="70660" idx="2"/>
            <a:endCxn id="70719" idx="0"/>
          </p:cNvCxnSpPr>
          <p:nvPr/>
        </p:nvCxnSpPr>
        <p:spPr bwMode="auto">
          <a:xfrm>
            <a:off x="4574382" y="1871494"/>
            <a:ext cx="794" cy="313326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8133" name="Group 41"/>
          <p:cNvGrpSpPr>
            <a:grpSpLocks/>
          </p:cNvGrpSpPr>
          <p:nvPr/>
        </p:nvGrpSpPr>
        <p:grpSpPr bwMode="auto">
          <a:xfrm>
            <a:off x="3739686" y="3605260"/>
            <a:ext cx="2489200" cy="1336675"/>
            <a:chOff x="288" y="2090"/>
            <a:chExt cx="1417" cy="842"/>
          </a:xfrm>
        </p:grpSpPr>
        <p:sp>
          <p:nvSpPr>
            <p:cNvPr id="70674" name="Text Box 18"/>
            <p:cNvSpPr txBox="1">
              <a:spLocks noChangeArrowheads="1"/>
            </p:cNvSpPr>
            <p:nvPr/>
          </p:nvSpPr>
          <p:spPr bwMode="auto">
            <a:xfrm>
              <a:off x="288" y="2090"/>
              <a:ext cx="1417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MI_Instrument</a:t>
              </a:r>
            </a:p>
          </p:txBody>
        </p:sp>
        <p:sp>
          <p:nvSpPr>
            <p:cNvPr id="70675" name="Text Box 19"/>
            <p:cNvSpPr txBox="1">
              <a:spLocks noChangeArrowheads="1"/>
            </p:cNvSpPr>
            <p:nvPr/>
          </p:nvSpPr>
          <p:spPr bwMode="auto">
            <a:xfrm>
              <a:off x="288" y="2250"/>
              <a:ext cx="1417" cy="6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citation[0..*]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CI_Citation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identifier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MD_Identifier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type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description[0..1]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additionalAttributeType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RecordType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Record</a:t>
              </a:r>
            </a:p>
          </p:txBody>
        </p:sp>
        <p:sp>
          <p:nvSpPr>
            <p:cNvPr id="70676" name="Rectangle 20"/>
            <p:cNvSpPr>
              <a:spLocks noChangeArrowheads="1"/>
            </p:cNvSpPr>
            <p:nvPr/>
          </p:nvSpPr>
          <p:spPr bwMode="auto">
            <a:xfrm>
              <a:off x="288" y="2892"/>
              <a:ext cx="1417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cxnSp>
        <p:nvCxnSpPr>
          <p:cNvPr id="70682" name="AutoShape 26"/>
          <p:cNvCxnSpPr>
            <a:cxnSpLocks noChangeShapeType="1"/>
            <a:stCxn id="70727" idx="0"/>
            <a:endCxn id="70699" idx="0"/>
          </p:cNvCxnSpPr>
          <p:nvPr/>
        </p:nvCxnSpPr>
        <p:spPr bwMode="auto">
          <a:xfrm rot="5400000">
            <a:off x="2708033" y="1768401"/>
            <a:ext cx="835939" cy="2837779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rgbClr val="000000"/>
            </a:solidFill>
            <a:miter lim="800000"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8141" name="Group 42"/>
          <p:cNvGrpSpPr>
            <a:grpSpLocks/>
          </p:cNvGrpSpPr>
          <p:nvPr/>
        </p:nvGrpSpPr>
        <p:grpSpPr bwMode="auto">
          <a:xfrm>
            <a:off x="451399" y="3605260"/>
            <a:ext cx="2511425" cy="1336675"/>
            <a:chOff x="288" y="2090"/>
            <a:chExt cx="1417" cy="842"/>
          </a:xfrm>
        </p:grpSpPr>
        <p:sp>
          <p:nvSpPr>
            <p:cNvPr id="70699" name="Text Box 43"/>
            <p:cNvSpPr txBox="1">
              <a:spLocks noChangeArrowheads="1"/>
            </p:cNvSpPr>
            <p:nvPr/>
          </p:nvSpPr>
          <p:spPr bwMode="auto">
            <a:xfrm>
              <a:off x="288" y="2090"/>
              <a:ext cx="1417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MI_Platform</a:t>
              </a:r>
            </a:p>
          </p:txBody>
        </p:sp>
        <p:sp>
          <p:nvSpPr>
            <p:cNvPr id="70700" name="Text Box 44"/>
            <p:cNvSpPr txBox="1">
              <a:spLocks noChangeArrowheads="1"/>
            </p:cNvSpPr>
            <p:nvPr/>
          </p:nvSpPr>
          <p:spPr bwMode="auto">
            <a:xfrm>
              <a:off x="288" y="2250"/>
              <a:ext cx="1417" cy="6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citation[0..*]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CI_Citation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identifier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MD_Identifier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description[0..1]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sponsor[0..*]: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CI_ResponsibleParty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additionalAttributeType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RecordType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Record</a:t>
              </a:r>
            </a:p>
          </p:txBody>
        </p:sp>
        <p:sp>
          <p:nvSpPr>
            <p:cNvPr id="70701" name="Rectangle 45"/>
            <p:cNvSpPr>
              <a:spLocks noChangeArrowheads="1"/>
            </p:cNvSpPr>
            <p:nvPr/>
          </p:nvSpPr>
          <p:spPr bwMode="auto">
            <a:xfrm>
              <a:off x="288" y="2892"/>
              <a:ext cx="1417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48144" name="Group 67"/>
          <p:cNvGrpSpPr>
            <a:grpSpLocks/>
          </p:cNvGrpSpPr>
          <p:nvPr/>
        </p:nvGrpSpPr>
        <p:grpSpPr bwMode="auto">
          <a:xfrm>
            <a:off x="3706813" y="2184820"/>
            <a:ext cx="1736725" cy="376238"/>
            <a:chOff x="1788" y="1843"/>
            <a:chExt cx="1417" cy="237"/>
          </a:xfrm>
        </p:grpSpPr>
        <p:sp>
          <p:nvSpPr>
            <p:cNvPr id="70719" name="Text Box 63"/>
            <p:cNvSpPr txBox="1">
              <a:spLocks noChangeArrowheads="1"/>
            </p:cNvSpPr>
            <p:nvPr/>
          </p:nvSpPr>
          <p:spPr bwMode="auto">
            <a:xfrm>
              <a:off x="1788" y="1843"/>
              <a:ext cx="1417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MI_AcquisitionInformation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0721" name="Rectangle 65"/>
            <p:cNvSpPr>
              <a:spLocks noChangeArrowheads="1"/>
            </p:cNvSpPr>
            <p:nvPr/>
          </p:nvSpPr>
          <p:spPr bwMode="auto">
            <a:xfrm>
              <a:off x="1788" y="2040"/>
              <a:ext cx="1417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0722" name="Rectangle 66"/>
            <p:cNvSpPr>
              <a:spLocks noChangeArrowheads="1"/>
            </p:cNvSpPr>
            <p:nvPr/>
          </p:nvSpPr>
          <p:spPr bwMode="auto">
            <a:xfrm>
              <a:off x="1788" y="2003"/>
              <a:ext cx="1417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70727" name="AutoShape 71"/>
          <p:cNvSpPr>
            <a:spLocks noChangeArrowheads="1"/>
          </p:cNvSpPr>
          <p:nvPr/>
        </p:nvSpPr>
        <p:spPr bwMode="auto">
          <a:xfrm flipV="1">
            <a:off x="4493297" y="2581996"/>
            <a:ext cx="103187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70728" name="AutoShape 72"/>
          <p:cNvCxnSpPr>
            <a:cxnSpLocks noChangeShapeType="1"/>
            <a:stCxn id="70727" idx="0"/>
            <a:endCxn id="70674" idx="0"/>
          </p:cNvCxnSpPr>
          <p:nvPr/>
        </p:nvCxnSpPr>
        <p:spPr bwMode="auto">
          <a:xfrm rot="16200000" flipH="1">
            <a:off x="4346619" y="2967592"/>
            <a:ext cx="835939" cy="439395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rgbClr val="000000"/>
            </a:solidFill>
            <a:miter lim="800000"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0738" name="Rectangle 82"/>
          <p:cNvSpPr>
            <a:spLocks noChangeArrowheads="1"/>
          </p:cNvSpPr>
          <p:nvPr/>
        </p:nvSpPr>
        <p:spPr bwMode="auto">
          <a:xfrm>
            <a:off x="1680124" y="2942816"/>
            <a:ext cx="9779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000" dirty="0">
                <a:latin typeface="Calibri"/>
                <a:ea typeface="ＭＳ Ｐゴシック" charset="0"/>
                <a:cs typeface="Calibri"/>
              </a:rPr>
              <a:t>+ platform 0..*</a:t>
            </a:r>
          </a:p>
        </p:txBody>
      </p:sp>
      <p:sp>
        <p:nvSpPr>
          <p:cNvPr id="70740" name="Rectangle 84"/>
          <p:cNvSpPr>
            <a:spLocks noChangeArrowheads="1"/>
          </p:cNvSpPr>
          <p:nvPr/>
        </p:nvSpPr>
        <p:spPr bwMode="auto">
          <a:xfrm>
            <a:off x="4958551" y="3187290"/>
            <a:ext cx="1173163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000" dirty="0">
                <a:latin typeface="Calibri"/>
                <a:ea typeface="ＭＳ Ｐゴシック" charset="0"/>
                <a:cs typeface="Calibri"/>
              </a:rPr>
              <a:t>+ instrument 0..*</a:t>
            </a:r>
          </a:p>
        </p:txBody>
      </p:sp>
      <p:grpSp>
        <p:nvGrpSpPr>
          <p:cNvPr id="48162" name="Group 41"/>
          <p:cNvGrpSpPr>
            <a:grpSpLocks/>
          </p:cNvGrpSpPr>
          <p:nvPr/>
        </p:nvGrpSpPr>
        <p:grpSpPr bwMode="auto">
          <a:xfrm>
            <a:off x="7421325" y="3777229"/>
            <a:ext cx="1518749" cy="1020772"/>
            <a:chOff x="288" y="2090"/>
            <a:chExt cx="1417" cy="643"/>
          </a:xfrm>
        </p:grpSpPr>
        <p:sp>
          <p:nvSpPr>
            <p:cNvPr id="67" name="Text Box 18"/>
            <p:cNvSpPr txBox="1">
              <a:spLocks noChangeArrowheads="1"/>
            </p:cNvSpPr>
            <p:nvPr/>
          </p:nvSpPr>
          <p:spPr bwMode="auto">
            <a:xfrm>
              <a:off x="288" y="2090"/>
              <a:ext cx="1417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MI_Sensor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68" name="Text Box 19"/>
            <p:cNvSpPr txBox="1">
              <a:spLocks noChangeArrowheads="1"/>
            </p:cNvSpPr>
            <p:nvPr/>
          </p:nvSpPr>
          <p:spPr bwMode="auto">
            <a:xfrm>
              <a:off x="288" y="2250"/>
              <a:ext cx="1417" cy="446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endParaRPr lang="fr-FR" sz="1000" dirty="0" smtClean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endParaRPr lang="fr-FR" sz="1000" dirty="0" smtClean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69" name="Rectangle 20"/>
            <p:cNvSpPr>
              <a:spLocks noChangeArrowheads="1"/>
            </p:cNvSpPr>
            <p:nvPr/>
          </p:nvSpPr>
          <p:spPr bwMode="auto">
            <a:xfrm>
              <a:off x="288" y="2695"/>
              <a:ext cx="1417" cy="3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cxnSp>
        <p:nvCxnSpPr>
          <p:cNvPr id="71" name="AutoShape 11"/>
          <p:cNvCxnSpPr>
            <a:cxnSpLocks noChangeShapeType="1"/>
            <a:stCxn id="82" idx="3"/>
            <a:endCxn id="67" idx="1"/>
          </p:cNvCxnSpPr>
          <p:nvPr/>
        </p:nvCxnSpPr>
        <p:spPr bwMode="auto">
          <a:xfrm flipV="1">
            <a:off x="6332602" y="3904230"/>
            <a:ext cx="1088723" cy="11360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7" name="Rectangle 84"/>
          <p:cNvSpPr>
            <a:spLocks noChangeArrowheads="1"/>
          </p:cNvSpPr>
          <p:nvPr/>
        </p:nvSpPr>
        <p:spPr bwMode="auto">
          <a:xfrm>
            <a:off x="6792297" y="4383658"/>
            <a:ext cx="627857" cy="391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r" eaLnBrk="0" hangingPunct="0">
              <a:lnSpc>
                <a:spcPct val="70000"/>
              </a:lnSpc>
              <a:spcBef>
                <a:spcPct val="50000"/>
              </a:spcBef>
            </a:pP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+ sensor </a:t>
            </a:r>
            <a:endParaRPr lang="en-US" sz="1000" dirty="0">
              <a:solidFill>
                <a:srgbClr val="000000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algn="r" eaLnBrk="0" hangingPunct="0">
              <a:lnSpc>
                <a:spcPct val="70000"/>
              </a:lnSpc>
              <a:spcBef>
                <a:spcPct val="50000"/>
              </a:spcBef>
            </a:pP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0</a:t>
            </a: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..*</a:t>
            </a:r>
          </a:p>
        </p:txBody>
      </p:sp>
      <p:sp>
        <p:nvSpPr>
          <p:cNvPr id="78" name="Rectangle 39"/>
          <p:cNvSpPr>
            <a:spLocks noChangeArrowheads="1"/>
          </p:cNvSpPr>
          <p:nvPr/>
        </p:nvSpPr>
        <p:spPr bwMode="auto">
          <a:xfrm>
            <a:off x="2788646" y="4210453"/>
            <a:ext cx="1006475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r" eaLnBrk="0" hangingPunct="0">
              <a:spcBef>
                <a:spcPct val="50000"/>
              </a:spcBef>
              <a:defRPr/>
            </a:pP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+ </a:t>
            </a:r>
            <a:r>
              <a:rPr lang="en-US" sz="1000" dirty="0" err="1" smtClean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mountedOn</a:t>
            </a:r>
            <a:endParaRPr lang="en-US" sz="1000" dirty="0">
              <a:solidFill>
                <a:srgbClr val="000000"/>
              </a:solidFill>
              <a:latin typeface="Calibri" charset="0"/>
              <a:ea typeface="ＭＳ Ｐゴシック" charset="0"/>
            </a:endParaRPr>
          </a:p>
          <a:p>
            <a:pPr algn="r" eaLnBrk="0" hangingPunct="0">
              <a:spcBef>
                <a:spcPct val="50000"/>
              </a:spcBef>
              <a:defRPr/>
            </a:pPr>
            <a:r>
              <a:rPr lang="en-US" sz="1000" dirty="0" smtClean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0</a:t>
            </a: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..1</a:t>
            </a:r>
          </a:p>
        </p:txBody>
      </p:sp>
      <p:sp>
        <p:nvSpPr>
          <p:cNvPr id="79" name="AutoShape 4"/>
          <p:cNvSpPr>
            <a:spLocks noChangeArrowheads="1"/>
          </p:cNvSpPr>
          <p:nvPr/>
        </p:nvSpPr>
        <p:spPr bwMode="auto">
          <a:xfrm rot="16200000" flipV="1">
            <a:off x="3594516" y="4624948"/>
            <a:ext cx="103188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80" name="AutoShape 11"/>
          <p:cNvCxnSpPr>
            <a:cxnSpLocks noChangeShapeType="1"/>
            <a:stCxn id="79" idx="2"/>
          </p:cNvCxnSpPr>
          <p:nvPr/>
        </p:nvCxnSpPr>
        <p:spPr bwMode="auto">
          <a:xfrm flipH="1" flipV="1">
            <a:off x="2962824" y="4718610"/>
            <a:ext cx="589624" cy="1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8170" name="Rectangle 83"/>
          <p:cNvSpPr>
            <a:spLocks noChangeArrowheads="1"/>
          </p:cNvSpPr>
          <p:nvPr/>
        </p:nvSpPr>
        <p:spPr bwMode="auto">
          <a:xfrm>
            <a:off x="556174" y="4782724"/>
            <a:ext cx="146050" cy="13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x-none" altLang="x-none">
              <a:solidFill>
                <a:srgbClr val="000000"/>
              </a:solidFill>
            </a:endParaRPr>
          </a:p>
        </p:txBody>
      </p:sp>
      <p:sp>
        <p:nvSpPr>
          <p:cNvPr id="91" name="Rectangle 39"/>
          <p:cNvSpPr>
            <a:spLocks noChangeArrowheads="1"/>
          </p:cNvSpPr>
          <p:nvPr/>
        </p:nvSpPr>
        <p:spPr bwMode="auto">
          <a:xfrm>
            <a:off x="6202722" y="4383658"/>
            <a:ext cx="634450" cy="391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lnSpc>
                <a:spcPct val="70000"/>
              </a:lnSpc>
              <a:spcBef>
                <a:spcPct val="50000"/>
              </a:spcBef>
              <a:defRPr/>
            </a:pP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+ </a:t>
            </a:r>
            <a:r>
              <a:rPr lang="en-US" sz="1000" dirty="0" smtClean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hosted</a:t>
            </a:r>
            <a:endParaRPr lang="en-US" sz="1000" dirty="0">
              <a:solidFill>
                <a:srgbClr val="000000"/>
              </a:solidFill>
              <a:latin typeface="Calibri" charset="0"/>
              <a:ea typeface="ＭＳ Ｐゴシック" charset="0"/>
            </a:endParaRPr>
          </a:p>
          <a:p>
            <a:pPr eaLnBrk="0" hangingPunct="0">
              <a:lnSpc>
                <a:spcPct val="70000"/>
              </a:lnSpc>
              <a:spcBef>
                <a:spcPct val="50000"/>
              </a:spcBef>
              <a:defRPr/>
            </a:pPr>
            <a:r>
              <a:rPr lang="en-US" sz="1000" dirty="0" smtClean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0</a:t>
            </a: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..1</a:t>
            </a:r>
          </a:p>
        </p:txBody>
      </p:sp>
      <p:cxnSp>
        <p:nvCxnSpPr>
          <p:cNvPr id="93" name="AutoShape 11"/>
          <p:cNvCxnSpPr>
            <a:cxnSpLocks noChangeShapeType="1"/>
            <a:stCxn id="68" idx="1"/>
            <a:endCxn id="70675" idx="3"/>
          </p:cNvCxnSpPr>
          <p:nvPr/>
        </p:nvCxnSpPr>
        <p:spPr bwMode="auto">
          <a:xfrm flipH="1" flipV="1">
            <a:off x="6228886" y="4367260"/>
            <a:ext cx="1192439" cy="17987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 type="arrow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8174" name="Rectangle 93"/>
          <p:cNvSpPr>
            <a:spLocks noChangeArrowheads="1"/>
          </p:cNvSpPr>
          <p:nvPr/>
        </p:nvSpPr>
        <p:spPr bwMode="auto">
          <a:xfrm>
            <a:off x="7346462" y="5384848"/>
            <a:ext cx="146050" cy="13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x-none" altLang="x-none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775" y="425901"/>
            <a:ext cx="4399064" cy="324055"/>
          </a:xfrm>
        </p:spPr>
        <p:txBody>
          <a:bodyPr>
            <a:noAutofit/>
          </a:bodyPr>
          <a:lstStyle/>
          <a:p>
            <a:pPr algn="l"/>
            <a:r>
              <a:rPr lang="en-US" sz="3200" dirty="0" err="1" smtClean="0"/>
              <a:t>AcquisitionInformation</a:t>
            </a:r>
            <a:endParaRPr lang="en-US" sz="3200" dirty="0"/>
          </a:p>
        </p:txBody>
      </p:sp>
      <p:sp>
        <p:nvSpPr>
          <p:cNvPr id="82" name="AutoShape 1065"/>
          <p:cNvSpPr>
            <a:spLocks noChangeArrowheads="1"/>
          </p:cNvSpPr>
          <p:nvPr/>
        </p:nvSpPr>
        <p:spPr bwMode="auto">
          <a:xfrm rot="16200000">
            <a:off x="6239733" y="3862607"/>
            <a:ext cx="79772" cy="105966"/>
          </a:xfrm>
          <a:prstGeom prst="triangle">
            <a:avLst>
              <a:gd name="adj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4942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0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0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8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0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0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70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8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0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0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48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48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60" grpId="0" animBg="1"/>
      <p:bldP spid="70727" grpId="0" animBg="1"/>
      <p:bldP spid="70738" grpId="0"/>
      <p:bldP spid="70740" grpId="0"/>
      <p:bldP spid="77" grpId="0"/>
      <p:bldP spid="78" grpId="0"/>
      <p:bldP spid="79" grpId="0" animBg="1"/>
      <p:bldP spid="91" grpId="0"/>
      <p:bldP spid="82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" y="384054"/>
            <a:ext cx="8686800" cy="460008"/>
          </a:xfrm>
        </p:spPr>
        <p:txBody>
          <a:bodyPr>
            <a:noAutofit/>
          </a:bodyPr>
          <a:lstStyle/>
          <a:p>
            <a:pPr algn="l"/>
            <a:r>
              <a:rPr lang="en-US" sz="3200" dirty="0" smtClean="0"/>
              <a:t>Additional Attributes </a:t>
            </a:r>
            <a:r>
              <a:rPr lang="en-US" sz="3200" smtClean="0"/>
              <a:t>and Characteristics</a:t>
            </a:r>
            <a:endParaRPr lang="en-US" sz="3200"/>
          </a:p>
        </p:txBody>
      </p:sp>
      <p:sp>
        <p:nvSpPr>
          <p:cNvPr id="4" name="Rectangle 3"/>
          <p:cNvSpPr/>
          <p:nvPr/>
        </p:nvSpPr>
        <p:spPr>
          <a:xfrm>
            <a:off x="386862" y="1185984"/>
            <a:ext cx="797150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latin typeface="+mj-lt"/>
              </a:rPr>
              <a:t>Additional Attributes Properties:</a:t>
            </a:r>
            <a:endParaRPr lang="en-US" sz="1200" dirty="0">
              <a:solidFill>
                <a:srgbClr val="333333"/>
              </a:solidFill>
              <a:latin typeface="+mj-lt"/>
            </a:endParaRPr>
          </a:p>
          <a:p>
            <a:r>
              <a:rPr lang="en-US" sz="1200" b="1" dirty="0">
                <a:solidFill>
                  <a:srgbClr val="333333"/>
                </a:solidFill>
                <a:latin typeface="+mj-lt"/>
              </a:rPr>
              <a:t>Name</a:t>
            </a:r>
            <a:r>
              <a:rPr lang="en-US" sz="1200" dirty="0">
                <a:solidFill>
                  <a:srgbClr val="333333"/>
                </a:solidFill>
                <a:latin typeface="+mj-lt"/>
              </a:rPr>
              <a:t> – Unique name of the additional attribute.</a:t>
            </a:r>
          </a:p>
          <a:p>
            <a:r>
              <a:rPr lang="en-US" sz="1200" b="1" dirty="0" err="1">
                <a:solidFill>
                  <a:srgbClr val="333333"/>
                </a:solidFill>
                <a:latin typeface="+mj-lt"/>
              </a:rPr>
              <a:t>DataType</a:t>
            </a:r>
            <a:r>
              <a:rPr lang="en-US" sz="1200" dirty="0">
                <a:solidFill>
                  <a:srgbClr val="333333"/>
                </a:solidFill>
                <a:latin typeface="+mj-lt"/>
              </a:rPr>
              <a:t> – Data type of the additional attribute, chosen from the supported list of types.</a:t>
            </a:r>
          </a:p>
          <a:p>
            <a:r>
              <a:rPr lang="en-US" sz="1200" b="1" dirty="0">
                <a:solidFill>
                  <a:srgbClr val="333333"/>
                </a:solidFill>
                <a:latin typeface="+mj-lt"/>
              </a:rPr>
              <a:t>Description</a:t>
            </a:r>
            <a:r>
              <a:rPr lang="en-US" sz="1200" dirty="0">
                <a:solidFill>
                  <a:srgbClr val="333333"/>
                </a:solidFill>
                <a:latin typeface="+mj-lt"/>
              </a:rPr>
              <a:t> – A textual description of the attribute to help end users understand the purpose and data represented by the attribute</a:t>
            </a:r>
            <a:r>
              <a:rPr lang="en-US" sz="1200" dirty="0" smtClean="0">
                <a:solidFill>
                  <a:srgbClr val="333333"/>
                </a:solidFill>
                <a:latin typeface="+mj-lt"/>
              </a:rPr>
              <a:t>.</a:t>
            </a:r>
          </a:p>
          <a:p>
            <a:r>
              <a:rPr lang="en-US" sz="1200" b="1" dirty="0" err="1">
                <a:solidFill>
                  <a:srgbClr val="333333"/>
                </a:solidFill>
              </a:rPr>
              <a:t>ParameterUnitsOfMeasure</a:t>
            </a:r>
            <a:r>
              <a:rPr lang="en-US" sz="1200" dirty="0">
                <a:solidFill>
                  <a:srgbClr val="333333"/>
                </a:solidFill>
              </a:rPr>
              <a:t> – Unit of measure for parameter (e.g. AVHRR: unit of geophysical parameter-units of geophysical parameter.)</a:t>
            </a:r>
          </a:p>
          <a:p>
            <a:endParaRPr lang="en-US" sz="1200" dirty="0">
              <a:solidFill>
                <a:srgbClr val="333333"/>
              </a:solidFill>
              <a:latin typeface="+mj-lt"/>
            </a:endParaRPr>
          </a:p>
          <a:p>
            <a:r>
              <a:rPr lang="en-US" sz="1200" dirty="0" err="1">
                <a:solidFill>
                  <a:srgbClr val="333333"/>
                </a:solidFill>
                <a:latin typeface="+mj-lt"/>
              </a:rPr>
              <a:t>MeasurementResolution</a:t>
            </a:r>
            <a:r>
              <a:rPr lang="en-US" sz="1200" dirty="0">
                <a:solidFill>
                  <a:srgbClr val="333333"/>
                </a:solidFill>
                <a:latin typeface="+mj-lt"/>
              </a:rPr>
              <a:t> – Identifies the smallest unit increment to which the parameter value is measured.</a:t>
            </a:r>
          </a:p>
          <a:p>
            <a:r>
              <a:rPr lang="en-US" sz="1200" dirty="0" err="1">
                <a:solidFill>
                  <a:srgbClr val="333333"/>
                </a:solidFill>
                <a:latin typeface="+mj-lt"/>
              </a:rPr>
              <a:t>ParameterRangeBegin</a:t>
            </a:r>
            <a:r>
              <a:rPr lang="en-US" sz="1200" dirty="0">
                <a:solidFill>
                  <a:srgbClr val="333333"/>
                </a:solidFill>
                <a:latin typeface="+mj-lt"/>
              </a:rPr>
              <a:t> – Minimum value of all attribute values that will be provided by the collection or granules.</a:t>
            </a:r>
          </a:p>
          <a:p>
            <a:r>
              <a:rPr lang="en-US" sz="1200" dirty="0" err="1">
                <a:solidFill>
                  <a:srgbClr val="333333"/>
                </a:solidFill>
                <a:latin typeface="+mj-lt"/>
              </a:rPr>
              <a:t>ParameterRangeEnd</a:t>
            </a:r>
            <a:r>
              <a:rPr lang="en-US" sz="1200" dirty="0">
                <a:solidFill>
                  <a:srgbClr val="333333"/>
                </a:solidFill>
                <a:latin typeface="+mj-lt"/>
              </a:rPr>
              <a:t> – Maximum value of all attribute values that will be provided by the collection or granules.</a:t>
            </a:r>
          </a:p>
          <a:p>
            <a:r>
              <a:rPr lang="en-US" sz="1200" dirty="0" err="1" smtClean="0">
                <a:solidFill>
                  <a:srgbClr val="333333"/>
                </a:solidFill>
                <a:latin typeface="+mj-lt"/>
              </a:rPr>
              <a:t>ParameterValueAccuracy</a:t>
            </a:r>
            <a:r>
              <a:rPr lang="en-US" sz="1200" dirty="0" smtClean="0">
                <a:solidFill>
                  <a:srgbClr val="333333"/>
                </a:solidFill>
                <a:latin typeface="+mj-lt"/>
              </a:rPr>
              <a:t> </a:t>
            </a:r>
            <a:r>
              <a:rPr lang="en-US" sz="1200" dirty="0">
                <a:solidFill>
                  <a:srgbClr val="333333"/>
                </a:solidFill>
                <a:latin typeface="+mj-lt"/>
              </a:rPr>
              <a:t>– Estimate of the accuracy of the assignment of attribute value. This can be specified in percent or the unit with which the parameter is measured.</a:t>
            </a:r>
          </a:p>
          <a:p>
            <a:r>
              <a:rPr lang="en-US" sz="1200" dirty="0" err="1">
                <a:solidFill>
                  <a:srgbClr val="333333"/>
                </a:solidFill>
                <a:latin typeface="+mj-lt"/>
              </a:rPr>
              <a:t>ValueAccuracyExplanation</a:t>
            </a:r>
            <a:r>
              <a:rPr lang="en-US" sz="1200" dirty="0">
                <a:solidFill>
                  <a:srgbClr val="333333"/>
                </a:solidFill>
                <a:latin typeface="+mj-lt"/>
              </a:rPr>
              <a:t> – Defines the method used for determining the parameter value accuracy. </a:t>
            </a:r>
            <a:endParaRPr lang="en-US" sz="1200" b="0" i="0" dirty="0">
              <a:solidFill>
                <a:srgbClr val="333333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2907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495300"/>
          </a:xfrm>
        </p:spPr>
        <p:txBody>
          <a:bodyPr>
            <a:noAutofit/>
          </a:bodyPr>
          <a:lstStyle/>
          <a:p>
            <a:pPr algn="l"/>
            <a:r>
              <a:rPr lang="en-US" sz="3200" smtClean="0"/>
              <a:t>Platforms / Instruments / Sensors</a:t>
            </a:r>
            <a:endParaRPr lang="en-US" sz="3200" dirty="0"/>
          </a:p>
        </p:txBody>
      </p:sp>
      <p:grpSp>
        <p:nvGrpSpPr>
          <p:cNvPr id="4" name="Group 41"/>
          <p:cNvGrpSpPr>
            <a:grpSpLocks/>
          </p:cNvGrpSpPr>
          <p:nvPr/>
        </p:nvGrpSpPr>
        <p:grpSpPr bwMode="auto">
          <a:xfrm>
            <a:off x="5740861" y="1616584"/>
            <a:ext cx="2489200" cy="1328738"/>
            <a:chOff x="288" y="2090"/>
            <a:chExt cx="1417" cy="837"/>
          </a:xfrm>
        </p:grpSpPr>
        <p:sp>
          <p:nvSpPr>
            <p:cNvPr id="5" name="Text Box 18"/>
            <p:cNvSpPr txBox="1">
              <a:spLocks noChangeArrowheads="1"/>
            </p:cNvSpPr>
            <p:nvPr/>
          </p:nvSpPr>
          <p:spPr bwMode="auto">
            <a:xfrm>
              <a:off x="288" y="2090"/>
              <a:ext cx="1417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 dirty="0" err="1" smtClean="0">
                  <a:latin typeface="Calibri"/>
                  <a:ea typeface="ＭＳ Ｐゴシック" charset="0"/>
                  <a:cs typeface="Calibri"/>
                </a:rPr>
                <a:t>MI_Instrument</a:t>
              </a:r>
              <a:r>
                <a:rPr lang="en-US" sz="1000" dirty="0" smtClean="0">
                  <a:latin typeface="Calibri"/>
                  <a:ea typeface="ＭＳ Ｐゴシック" charset="0"/>
                  <a:cs typeface="Calibri"/>
                </a:rPr>
                <a:t> / Sensor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6" name="Text Box 19"/>
            <p:cNvSpPr txBox="1">
              <a:spLocks noChangeArrowheads="1"/>
            </p:cNvSpPr>
            <p:nvPr/>
          </p:nvSpPr>
          <p:spPr bwMode="auto">
            <a:xfrm>
              <a:off x="288" y="2250"/>
              <a:ext cx="1417" cy="6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fr-FR" sz="1000" b="1" dirty="0">
                  <a:latin typeface="Calibri"/>
                  <a:ea typeface="ＭＳ Ｐゴシック" charset="0"/>
                  <a:cs typeface="Calibri"/>
                </a:rPr>
                <a:t>+ citation[0..*] : </a:t>
              </a:r>
              <a:r>
                <a:rPr lang="fr-FR" sz="1000" b="1" dirty="0" err="1">
                  <a:latin typeface="Calibri"/>
                  <a:ea typeface="ＭＳ Ｐゴシック" charset="0"/>
                  <a:cs typeface="Calibri"/>
                </a:rPr>
                <a:t>CI_Citation</a:t>
              </a:r>
              <a:endParaRPr lang="fr-FR" sz="1000" b="1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b="1" dirty="0">
                  <a:latin typeface="Calibri"/>
                  <a:ea typeface="ＭＳ Ｐゴシック" charset="0"/>
                  <a:cs typeface="Calibri"/>
                </a:rPr>
                <a:t>+ identifier : </a:t>
              </a:r>
              <a:r>
                <a:rPr lang="fr-FR" sz="1000" b="1" dirty="0" err="1">
                  <a:latin typeface="Calibri"/>
                  <a:ea typeface="ＭＳ Ｐゴシック" charset="0"/>
                  <a:cs typeface="Calibri"/>
                </a:rPr>
                <a:t>MD_Identifier</a:t>
              </a:r>
              <a:endParaRPr lang="fr-FR" sz="1000" b="1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type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description[0..1]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additionalAttributeType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RecordType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Record</a:t>
              </a:r>
            </a:p>
          </p:txBody>
        </p:sp>
        <p:sp>
          <p:nvSpPr>
            <p:cNvPr id="7" name="Rectangle 20"/>
            <p:cNvSpPr>
              <a:spLocks noChangeArrowheads="1"/>
            </p:cNvSpPr>
            <p:nvPr/>
          </p:nvSpPr>
          <p:spPr bwMode="auto">
            <a:xfrm>
              <a:off x="288" y="2887"/>
              <a:ext cx="1417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8" name="Group 42"/>
          <p:cNvGrpSpPr>
            <a:grpSpLocks/>
          </p:cNvGrpSpPr>
          <p:nvPr/>
        </p:nvGrpSpPr>
        <p:grpSpPr bwMode="auto">
          <a:xfrm>
            <a:off x="912403" y="1616584"/>
            <a:ext cx="2466975" cy="1328738"/>
            <a:chOff x="288" y="2090"/>
            <a:chExt cx="1417" cy="837"/>
          </a:xfrm>
        </p:grpSpPr>
        <p:sp>
          <p:nvSpPr>
            <p:cNvPr id="9" name="Text Box 43"/>
            <p:cNvSpPr txBox="1">
              <a:spLocks noChangeArrowheads="1"/>
            </p:cNvSpPr>
            <p:nvPr/>
          </p:nvSpPr>
          <p:spPr bwMode="auto">
            <a:xfrm>
              <a:off x="288" y="2090"/>
              <a:ext cx="1417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MI_Platform</a:t>
              </a:r>
            </a:p>
          </p:txBody>
        </p:sp>
        <p:sp>
          <p:nvSpPr>
            <p:cNvPr id="10" name="Text Box 44"/>
            <p:cNvSpPr txBox="1">
              <a:spLocks noChangeArrowheads="1"/>
            </p:cNvSpPr>
            <p:nvPr/>
          </p:nvSpPr>
          <p:spPr bwMode="auto">
            <a:xfrm>
              <a:off x="288" y="2250"/>
              <a:ext cx="1417" cy="6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45720">
              <a:spAutoFit/>
            </a:bodyPr>
            <a:lstStyle/>
            <a:p>
              <a:pPr>
                <a:defRPr/>
              </a:pPr>
              <a:r>
                <a:rPr lang="fr-FR" sz="1000" b="1" dirty="0">
                  <a:latin typeface="Calibri"/>
                  <a:ea typeface="ＭＳ Ｐゴシック" charset="0"/>
                  <a:cs typeface="Calibri"/>
                </a:rPr>
                <a:t>+ citation[0..*] : </a:t>
              </a:r>
              <a:r>
                <a:rPr lang="fr-FR" sz="1000" b="1" dirty="0" err="1">
                  <a:latin typeface="Calibri"/>
                  <a:ea typeface="ＭＳ Ｐゴシック" charset="0"/>
                  <a:cs typeface="Calibri"/>
                </a:rPr>
                <a:t>CI_Citation</a:t>
              </a:r>
              <a:endParaRPr lang="fr-FR" sz="1000" b="1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b="1" dirty="0">
                  <a:latin typeface="Calibri"/>
                  <a:ea typeface="ＭＳ Ｐゴシック" charset="0"/>
                  <a:cs typeface="Calibri"/>
                </a:rPr>
                <a:t>+ identifier : </a:t>
              </a:r>
              <a:r>
                <a:rPr lang="fr-FR" sz="1000" b="1" dirty="0" err="1">
                  <a:latin typeface="Calibri"/>
                  <a:ea typeface="ＭＳ Ｐゴシック" charset="0"/>
                  <a:cs typeface="Calibri"/>
                </a:rPr>
                <a:t>MD_Identifier</a:t>
              </a:r>
              <a:endParaRPr lang="fr-FR" sz="1000" b="1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description[0..1]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b="1" dirty="0">
                  <a:latin typeface="Calibri"/>
                  <a:ea typeface="ＭＳ Ｐゴシック" charset="0"/>
                  <a:cs typeface="Calibri"/>
                </a:rPr>
                <a:t>+ sponsor[0..*]: </a:t>
              </a:r>
              <a:r>
                <a:rPr lang="fr-FR" sz="1000" b="1" dirty="0" err="1">
                  <a:latin typeface="Calibri"/>
                  <a:ea typeface="ＭＳ Ｐゴシック" charset="0"/>
                  <a:cs typeface="Calibri"/>
                </a:rPr>
                <a:t>CI_ResponsibleParty</a:t>
              </a:r>
              <a:endParaRPr lang="fr-FR" sz="1000" b="1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additionalAttributeType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RecordType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Record</a:t>
              </a:r>
            </a:p>
          </p:txBody>
        </p:sp>
        <p:sp>
          <p:nvSpPr>
            <p:cNvPr id="11" name="Rectangle 45"/>
            <p:cNvSpPr>
              <a:spLocks noChangeArrowheads="1"/>
            </p:cNvSpPr>
            <p:nvPr/>
          </p:nvSpPr>
          <p:spPr bwMode="auto">
            <a:xfrm>
              <a:off x="288" y="2887"/>
              <a:ext cx="1417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817817" y="3301175"/>
            <a:ext cx="1460743" cy="577651"/>
            <a:chOff x="4545543" y="1856798"/>
            <a:chExt cx="3874488" cy="501877"/>
          </a:xfrm>
        </p:grpSpPr>
        <p:sp>
          <p:nvSpPr>
            <p:cNvPr id="13" name="Text Box 18"/>
            <p:cNvSpPr txBox="1">
              <a:spLocks noChangeArrowheads="1"/>
            </p:cNvSpPr>
            <p:nvPr/>
          </p:nvSpPr>
          <p:spPr bwMode="auto">
            <a:xfrm>
              <a:off x="4545543" y="1856798"/>
              <a:ext cx="3874488" cy="213923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 err="1" smtClean="0">
                  <a:latin typeface="+mj-lt"/>
                  <a:cs typeface="Calibri"/>
                </a:rPr>
                <a:t>EOS_AdditionalAttribute</a:t>
              </a:r>
              <a:endParaRPr lang="en-US" sz="1000" dirty="0">
                <a:latin typeface="+mj-lt"/>
                <a:cs typeface="Calibri"/>
              </a:endParaRPr>
            </a:p>
          </p:txBody>
        </p:sp>
        <p:sp>
          <p:nvSpPr>
            <p:cNvPr id="14" name="Text Box 19"/>
            <p:cNvSpPr txBox="1">
              <a:spLocks noChangeArrowheads="1"/>
            </p:cNvSpPr>
            <p:nvPr/>
          </p:nvSpPr>
          <p:spPr bwMode="auto">
            <a:xfrm>
              <a:off x="4545543" y="2071189"/>
              <a:ext cx="3874488" cy="213923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fr-FR" sz="1000" dirty="0" smtClean="0">
                  <a:latin typeface="+mj-lt"/>
                  <a:cs typeface="Calibri"/>
                </a:rPr>
                <a:t>+ value</a:t>
              </a:r>
              <a:r>
                <a:rPr lang="fr-FR" sz="1000" smtClean="0">
                  <a:latin typeface="+mj-lt"/>
                  <a:cs typeface="Calibri"/>
                </a:rPr>
                <a:t>: </a:t>
              </a:r>
              <a:r>
                <a:rPr lang="fr-FR" sz="1000" dirty="0" err="1">
                  <a:latin typeface="+mj-lt"/>
                  <a:cs typeface="Calibri"/>
                </a:rPr>
                <a:t>C</a:t>
              </a:r>
              <a:r>
                <a:rPr lang="fr-FR" sz="1000" dirty="0" err="1" smtClean="0">
                  <a:latin typeface="+mj-lt"/>
                  <a:cs typeface="Calibri"/>
                </a:rPr>
                <a:t>haracterString</a:t>
              </a:r>
              <a:endParaRPr lang="fr-FR" sz="1000" dirty="0">
                <a:latin typeface="+mj-lt"/>
                <a:cs typeface="Calibri"/>
              </a:endParaRPr>
            </a:p>
          </p:txBody>
        </p:sp>
        <p:sp>
          <p:nvSpPr>
            <p:cNvPr id="15" name="Rectangle 20"/>
            <p:cNvSpPr>
              <a:spLocks noChangeArrowheads="1"/>
            </p:cNvSpPr>
            <p:nvPr/>
          </p:nvSpPr>
          <p:spPr bwMode="auto">
            <a:xfrm>
              <a:off x="4545543" y="2287156"/>
              <a:ext cx="3874488" cy="71519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00">
                <a:latin typeface="+mj-lt"/>
                <a:cs typeface="Calibri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093781" y="4343897"/>
            <a:ext cx="2912550" cy="2098254"/>
            <a:chOff x="4545542" y="3668189"/>
            <a:chExt cx="4141257" cy="2098254"/>
          </a:xfrm>
        </p:grpSpPr>
        <p:sp>
          <p:nvSpPr>
            <p:cNvPr id="17" name="Text Box 18"/>
            <p:cNvSpPr txBox="1">
              <a:spLocks noChangeArrowheads="1"/>
            </p:cNvSpPr>
            <p:nvPr/>
          </p:nvSpPr>
          <p:spPr bwMode="auto">
            <a:xfrm>
              <a:off x="4545542" y="3668189"/>
              <a:ext cx="4141257" cy="246221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 err="1">
                  <a:latin typeface="+mj-lt"/>
                </a:rPr>
                <a:t>EOS_AdditionalAttributeDescription</a:t>
              </a:r>
              <a:endParaRPr lang="en-US" sz="1000" dirty="0">
                <a:latin typeface="+mj-lt"/>
              </a:endParaRPr>
            </a:p>
          </p:txBody>
        </p:sp>
        <p:sp>
          <p:nvSpPr>
            <p:cNvPr id="18" name="Text Box 19"/>
            <p:cNvSpPr txBox="1">
              <a:spLocks noChangeArrowheads="1"/>
            </p:cNvSpPr>
            <p:nvPr/>
          </p:nvSpPr>
          <p:spPr bwMode="auto">
            <a:xfrm>
              <a:off x="4545542" y="3909781"/>
              <a:ext cx="4141257" cy="178510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fr-FR" sz="1000" dirty="0" smtClean="0">
                  <a:solidFill>
                    <a:srgbClr val="FF0000"/>
                  </a:solidFill>
                  <a:latin typeface="+mj-lt"/>
                  <a:cs typeface="Calibri"/>
                </a:rPr>
                <a:t>+ type : </a:t>
              </a:r>
              <a:r>
                <a:rPr lang="en-US" sz="1000" dirty="0" err="1" smtClean="0">
                  <a:solidFill>
                    <a:srgbClr val="FF0000"/>
                  </a:solidFill>
                  <a:latin typeface="+mj-lt"/>
                </a:rPr>
                <a:t>EOS_AdditionalAttributeTypeCode</a:t>
              </a:r>
              <a:endParaRPr lang="en-US" sz="1000" dirty="0" smtClean="0">
                <a:solidFill>
                  <a:srgbClr val="FF0000"/>
                </a:solidFill>
                <a:latin typeface="+mj-lt"/>
              </a:endParaRPr>
            </a:p>
            <a:p>
              <a:r>
                <a:rPr lang="en-US" sz="1000" dirty="0" smtClean="0">
                  <a:solidFill>
                    <a:srgbClr val="FF0000"/>
                  </a:solidFill>
                  <a:latin typeface="+mj-lt"/>
                  <a:cs typeface="Calibri"/>
                </a:rPr>
                <a:t>+ identifier[0..1] : </a:t>
              </a:r>
              <a:r>
                <a:rPr lang="en-US" sz="1000" dirty="0" err="1" smtClean="0">
                  <a:solidFill>
                    <a:srgbClr val="FF0000"/>
                  </a:solidFill>
                  <a:latin typeface="+mj-lt"/>
                  <a:cs typeface="Calibri"/>
                </a:rPr>
                <a:t>MD_Identifier</a:t>
              </a:r>
              <a:endParaRPr lang="en-US" sz="1000" dirty="0" smtClean="0">
                <a:solidFill>
                  <a:srgbClr val="FF0000"/>
                </a:solidFill>
                <a:latin typeface="+mj-lt"/>
                <a:cs typeface="Calibri"/>
              </a:endParaRPr>
            </a:p>
            <a:p>
              <a:r>
                <a:rPr lang="fr-FR" sz="1000" dirty="0" smtClean="0">
                  <a:latin typeface="+mj-lt"/>
                  <a:cs typeface="Calibri"/>
                </a:rPr>
                <a:t>+ </a:t>
              </a:r>
              <a:r>
                <a:rPr lang="fr-FR" sz="1000" dirty="0" err="1" smtClean="0">
                  <a:latin typeface="+mj-lt"/>
                  <a:cs typeface="Calibri"/>
                </a:rPr>
                <a:t>name</a:t>
              </a:r>
              <a:r>
                <a:rPr lang="fr-FR" sz="1000" dirty="0" smtClean="0">
                  <a:latin typeface="+mj-lt"/>
                  <a:cs typeface="Calibri"/>
                </a:rPr>
                <a:t> : </a:t>
              </a:r>
              <a:r>
                <a:rPr lang="fr-FR" sz="1000" dirty="0" err="1" smtClean="0">
                  <a:latin typeface="+mj-lt"/>
                  <a:cs typeface="Calibri"/>
                </a:rPr>
                <a:t>CharacterString</a:t>
              </a:r>
              <a:endParaRPr lang="fr-FR" sz="1000" dirty="0">
                <a:latin typeface="+mj-lt"/>
                <a:cs typeface="Calibri"/>
              </a:endParaRPr>
            </a:p>
            <a:p>
              <a:r>
                <a:rPr lang="fr-FR" sz="1000" dirty="0">
                  <a:solidFill>
                    <a:srgbClr val="FF0000"/>
                  </a:solidFill>
                  <a:latin typeface="+mj-lt"/>
                  <a:cs typeface="Calibri"/>
                </a:rPr>
                <a:t>+ </a:t>
              </a:r>
              <a:r>
                <a:rPr lang="fr-FR" sz="1000" dirty="0" err="1" smtClean="0">
                  <a:solidFill>
                    <a:srgbClr val="FF0000"/>
                  </a:solidFill>
                  <a:latin typeface="+mj-lt"/>
                  <a:cs typeface="Calibri"/>
                </a:rPr>
                <a:t>dataType</a:t>
              </a:r>
              <a:r>
                <a:rPr lang="fr-FR" sz="1000" dirty="0" smtClean="0">
                  <a:solidFill>
                    <a:srgbClr val="FF0000"/>
                  </a:solidFill>
                  <a:latin typeface="+mj-lt"/>
                  <a:cs typeface="Calibri"/>
                </a:rPr>
                <a:t> </a:t>
              </a:r>
              <a:r>
                <a:rPr lang="fr-FR" sz="1000" dirty="0">
                  <a:solidFill>
                    <a:srgbClr val="FF0000"/>
                  </a:solidFill>
                  <a:latin typeface="+mj-lt"/>
                  <a:cs typeface="Calibri"/>
                </a:rPr>
                <a:t>: </a:t>
              </a:r>
              <a:r>
                <a:rPr lang="en-US" sz="1000" dirty="0" err="1" smtClean="0">
                  <a:solidFill>
                    <a:srgbClr val="FF0000"/>
                  </a:solidFill>
                  <a:latin typeface="+mj-lt"/>
                </a:rPr>
                <a:t>EOS_AdditionalAttributeDataTypeCode</a:t>
              </a:r>
              <a:endParaRPr lang="en-US" sz="1000" dirty="0" smtClean="0">
                <a:solidFill>
                  <a:srgbClr val="FF0000"/>
                </a:solidFill>
                <a:latin typeface="+mj-lt"/>
              </a:endParaRPr>
            </a:p>
            <a:p>
              <a:r>
                <a:rPr lang="fr-FR" sz="1000" dirty="0" smtClean="0">
                  <a:latin typeface="+mj-lt"/>
                  <a:cs typeface="Calibri"/>
                </a:rPr>
                <a:t>+ description[0..1]: </a:t>
              </a:r>
              <a:r>
                <a:rPr lang="fr-FR" sz="1000" dirty="0" err="1" smtClean="0">
                  <a:latin typeface="+mj-lt"/>
                  <a:cs typeface="Calibri"/>
                </a:rPr>
                <a:t>CharacterString</a:t>
              </a:r>
              <a:endParaRPr lang="fr-FR" sz="1000" dirty="0">
                <a:latin typeface="+mj-lt"/>
                <a:cs typeface="Calibri"/>
              </a:endParaRPr>
            </a:p>
            <a:p>
              <a:r>
                <a:rPr lang="fr-FR" sz="1000" dirty="0">
                  <a:latin typeface="+mj-lt"/>
                  <a:cs typeface="Calibri"/>
                </a:rPr>
                <a:t>+ </a:t>
              </a:r>
              <a:r>
                <a:rPr lang="fr-FR" sz="1000" dirty="0" err="1" smtClean="0">
                  <a:latin typeface="+mj-lt"/>
                  <a:cs typeface="Calibri"/>
                </a:rPr>
                <a:t>measurementResolution</a:t>
              </a:r>
              <a:r>
                <a:rPr lang="fr-FR" sz="1000" dirty="0">
                  <a:latin typeface="+mj-lt"/>
                  <a:cs typeface="Calibri"/>
                </a:rPr>
                <a:t>[0..1]: </a:t>
              </a:r>
              <a:r>
                <a:rPr lang="fr-FR" sz="1000" dirty="0" err="1" smtClean="0">
                  <a:latin typeface="+mj-lt"/>
                  <a:cs typeface="Calibri"/>
                </a:rPr>
                <a:t>CharacterString</a:t>
              </a:r>
              <a:endParaRPr lang="fr-FR" sz="1000" dirty="0" smtClean="0">
                <a:latin typeface="+mj-lt"/>
                <a:cs typeface="Calibri"/>
              </a:endParaRPr>
            </a:p>
            <a:p>
              <a:r>
                <a:rPr lang="fr-FR" sz="1000" dirty="0" smtClean="0">
                  <a:latin typeface="+mj-lt"/>
                  <a:cs typeface="Calibri"/>
                </a:rPr>
                <a:t>+ </a:t>
              </a:r>
              <a:r>
                <a:rPr lang="fr-FR" sz="1000" dirty="0" err="1">
                  <a:latin typeface="+mj-lt"/>
                  <a:cs typeface="Calibri"/>
                </a:rPr>
                <a:t>p</a:t>
              </a:r>
              <a:r>
                <a:rPr lang="fr-FR" sz="1000" dirty="0" err="1" smtClean="0">
                  <a:latin typeface="+mj-lt"/>
                  <a:cs typeface="Calibri"/>
                </a:rPr>
                <a:t>arameterRangeBegin</a:t>
              </a:r>
              <a:r>
                <a:rPr lang="fr-FR" sz="1000" dirty="0">
                  <a:latin typeface="+mj-lt"/>
                  <a:cs typeface="Calibri"/>
                </a:rPr>
                <a:t>[0..1]</a:t>
              </a:r>
              <a:r>
                <a:rPr lang="fr-FR" sz="1000" dirty="0" smtClean="0">
                  <a:latin typeface="+mj-lt"/>
                  <a:cs typeface="Calibri"/>
                </a:rPr>
                <a:t> : </a:t>
              </a:r>
              <a:r>
                <a:rPr lang="fr-FR" sz="1000" dirty="0" err="1" smtClean="0">
                  <a:latin typeface="+mj-lt"/>
                  <a:cs typeface="Calibri"/>
                </a:rPr>
                <a:t>characterString</a:t>
              </a:r>
              <a:endParaRPr lang="fr-FR" sz="1000" dirty="0" smtClean="0">
                <a:latin typeface="+mj-lt"/>
                <a:cs typeface="Calibri"/>
              </a:endParaRPr>
            </a:p>
            <a:p>
              <a:r>
                <a:rPr lang="fr-FR" sz="1000" dirty="0">
                  <a:latin typeface="+mj-lt"/>
                  <a:cs typeface="Calibri"/>
                </a:rPr>
                <a:t>+ </a:t>
              </a:r>
              <a:r>
                <a:rPr lang="fr-FR" sz="1000" dirty="0" err="1">
                  <a:latin typeface="+mj-lt"/>
                  <a:cs typeface="Calibri"/>
                </a:rPr>
                <a:t>p</a:t>
              </a:r>
              <a:r>
                <a:rPr lang="fr-FR" sz="1000" dirty="0" err="1" smtClean="0">
                  <a:latin typeface="+mj-lt"/>
                  <a:cs typeface="Calibri"/>
                </a:rPr>
                <a:t>arameterRangeEnd</a:t>
              </a:r>
              <a:r>
                <a:rPr lang="fr-FR" sz="1000" dirty="0">
                  <a:latin typeface="+mj-lt"/>
                  <a:cs typeface="Calibri"/>
                </a:rPr>
                <a:t>[0..1]</a:t>
              </a:r>
              <a:r>
                <a:rPr lang="fr-FR" sz="1000" dirty="0" smtClean="0">
                  <a:latin typeface="+mj-lt"/>
                  <a:cs typeface="Calibri"/>
                </a:rPr>
                <a:t> </a:t>
              </a:r>
              <a:r>
                <a:rPr lang="fr-FR" sz="1000" dirty="0">
                  <a:latin typeface="+mj-lt"/>
                  <a:cs typeface="Calibri"/>
                </a:rPr>
                <a:t>: </a:t>
              </a:r>
              <a:r>
                <a:rPr lang="fr-FR" sz="1000" dirty="0" err="1">
                  <a:latin typeface="+mj-lt"/>
                  <a:cs typeface="Calibri"/>
                </a:rPr>
                <a:t>characterString</a:t>
              </a:r>
              <a:endParaRPr lang="fr-FR" sz="1000" dirty="0">
                <a:latin typeface="+mj-lt"/>
                <a:cs typeface="Calibri"/>
              </a:endParaRPr>
            </a:p>
            <a:p>
              <a:r>
                <a:rPr lang="fr-FR" sz="1000" dirty="0">
                  <a:latin typeface="+mj-lt"/>
                  <a:cs typeface="Calibri"/>
                </a:rPr>
                <a:t>+ </a:t>
              </a:r>
              <a:r>
                <a:rPr lang="fr-FR" sz="1000" dirty="0" err="1">
                  <a:latin typeface="+mj-lt"/>
                  <a:cs typeface="Calibri"/>
                </a:rPr>
                <a:t>p</a:t>
              </a:r>
              <a:r>
                <a:rPr lang="fr-FR" sz="1000" dirty="0" err="1" smtClean="0">
                  <a:latin typeface="+mj-lt"/>
                  <a:cs typeface="Calibri"/>
                </a:rPr>
                <a:t>arameter</a:t>
              </a:r>
              <a:r>
                <a:rPr lang="en-US" sz="1000" dirty="0" err="1" smtClean="0">
                  <a:latin typeface="+mj-lt"/>
                </a:rPr>
                <a:t>UnitsOfMeasure</a:t>
              </a:r>
              <a:r>
                <a:rPr lang="fr-FR" sz="1000" dirty="0">
                  <a:latin typeface="+mj-lt"/>
                  <a:cs typeface="Calibri"/>
                </a:rPr>
                <a:t>[0..1]</a:t>
              </a:r>
              <a:r>
                <a:rPr lang="fr-FR" sz="1000" dirty="0" smtClean="0">
                  <a:latin typeface="+mj-lt"/>
                  <a:cs typeface="Calibri"/>
                </a:rPr>
                <a:t> </a:t>
              </a:r>
              <a:r>
                <a:rPr lang="fr-FR" sz="1000" dirty="0">
                  <a:latin typeface="+mj-lt"/>
                  <a:cs typeface="Calibri"/>
                </a:rPr>
                <a:t>: </a:t>
              </a:r>
              <a:r>
                <a:rPr lang="fr-FR" sz="1000" dirty="0" err="1" smtClean="0">
                  <a:latin typeface="+mj-lt"/>
                  <a:cs typeface="Calibri"/>
                </a:rPr>
                <a:t>characterString</a:t>
              </a:r>
              <a:endParaRPr lang="fr-FR" sz="1000" dirty="0" smtClean="0">
                <a:latin typeface="+mj-lt"/>
                <a:cs typeface="Calibri"/>
              </a:endParaRPr>
            </a:p>
            <a:p>
              <a:r>
                <a:rPr lang="fr-FR" sz="1000" dirty="0">
                  <a:latin typeface="+mj-lt"/>
                  <a:cs typeface="Calibri"/>
                </a:rPr>
                <a:t>+ </a:t>
              </a:r>
              <a:r>
                <a:rPr lang="fr-FR" sz="1000" dirty="0" err="1">
                  <a:latin typeface="+mj-lt"/>
                  <a:cs typeface="Calibri"/>
                </a:rPr>
                <a:t>p</a:t>
              </a:r>
              <a:r>
                <a:rPr lang="fr-FR" sz="1000" dirty="0" err="1" smtClean="0">
                  <a:latin typeface="+mj-lt"/>
                  <a:cs typeface="Calibri"/>
                </a:rPr>
                <a:t>arameter</a:t>
              </a:r>
              <a:r>
                <a:rPr lang="en-US" sz="1000" dirty="0" err="1" smtClean="0">
                  <a:latin typeface="+mj-lt"/>
                </a:rPr>
                <a:t>ValueAccuracy</a:t>
              </a:r>
              <a:r>
                <a:rPr lang="fr-FR" sz="1000" dirty="0">
                  <a:latin typeface="+mj-lt"/>
                  <a:cs typeface="Calibri"/>
                </a:rPr>
                <a:t>[0..1]</a:t>
              </a:r>
              <a:r>
                <a:rPr lang="fr-FR" sz="1000" dirty="0" smtClean="0">
                  <a:latin typeface="+mj-lt"/>
                  <a:cs typeface="Calibri"/>
                </a:rPr>
                <a:t> </a:t>
              </a:r>
              <a:r>
                <a:rPr lang="fr-FR" sz="1000" dirty="0">
                  <a:latin typeface="+mj-lt"/>
                  <a:cs typeface="Calibri"/>
                </a:rPr>
                <a:t>: </a:t>
              </a:r>
              <a:r>
                <a:rPr lang="fr-FR" sz="1000" dirty="0" err="1" smtClean="0">
                  <a:latin typeface="+mj-lt"/>
                  <a:cs typeface="Calibri"/>
                </a:rPr>
                <a:t>characterString</a:t>
              </a:r>
              <a:endParaRPr lang="fr-FR" sz="1000" dirty="0" smtClean="0">
                <a:latin typeface="+mj-lt"/>
                <a:cs typeface="Calibri"/>
              </a:endParaRPr>
            </a:p>
            <a:p>
              <a:r>
                <a:rPr lang="fr-FR" sz="1000" dirty="0">
                  <a:latin typeface="+mj-lt"/>
                  <a:cs typeface="Calibri"/>
                </a:rPr>
                <a:t>+ </a:t>
              </a:r>
              <a:r>
                <a:rPr lang="en-US" sz="1000" dirty="0" err="1">
                  <a:latin typeface="+mj-lt"/>
                </a:rPr>
                <a:t>v</a:t>
              </a:r>
              <a:r>
                <a:rPr lang="en-US" sz="1000" dirty="0" err="1" smtClean="0">
                  <a:latin typeface="+mj-lt"/>
                </a:rPr>
                <a:t>alueAccuracyExplanation</a:t>
              </a:r>
              <a:r>
                <a:rPr lang="fr-FR" sz="1000" dirty="0">
                  <a:latin typeface="+mj-lt"/>
                  <a:cs typeface="Calibri"/>
                </a:rPr>
                <a:t>[0..1]</a:t>
              </a:r>
              <a:r>
                <a:rPr lang="fr-FR" sz="1000" dirty="0" smtClean="0">
                  <a:latin typeface="+mj-lt"/>
                  <a:cs typeface="Calibri"/>
                </a:rPr>
                <a:t> </a:t>
              </a:r>
              <a:r>
                <a:rPr lang="fr-FR" sz="1000" dirty="0">
                  <a:latin typeface="+mj-lt"/>
                  <a:cs typeface="Calibri"/>
                </a:rPr>
                <a:t>: </a:t>
              </a:r>
              <a:r>
                <a:rPr lang="fr-FR" sz="1000" dirty="0" err="1" smtClean="0">
                  <a:latin typeface="+mj-lt"/>
                  <a:cs typeface="Calibri"/>
                </a:rPr>
                <a:t>characterString</a:t>
              </a:r>
              <a:endParaRPr lang="fr-FR" sz="1000" dirty="0" smtClean="0">
                <a:latin typeface="+mj-lt"/>
                <a:cs typeface="Calibri"/>
              </a:endParaRPr>
            </a:p>
          </p:txBody>
        </p:sp>
        <p:sp>
          <p:nvSpPr>
            <p:cNvPr id="19" name="Rectangle 20"/>
            <p:cNvSpPr>
              <a:spLocks noChangeArrowheads="1"/>
            </p:cNvSpPr>
            <p:nvPr/>
          </p:nvSpPr>
          <p:spPr bwMode="auto">
            <a:xfrm>
              <a:off x="4545542" y="5694924"/>
              <a:ext cx="4141257" cy="71519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00" dirty="0">
                <a:latin typeface="+mj-lt"/>
                <a:cs typeface="Calibri"/>
              </a:endParaRPr>
            </a:p>
          </p:txBody>
        </p:sp>
      </p:grpSp>
      <p:sp>
        <p:nvSpPr>
          <p:cNvPr id="20" name="Rectangle 27"/>
          <p:cNvSpPr>
            <a:spLocks noChangeArrowheads="1"/>
          </p:cNvSpPr>
          <p:nvPr/>
        </p:nvSpPr>
        <p:spPr bwMode="auto">
          <a:xfrm>
            <a:off x="4572000" y="4033248"/>
            <a:ext cx="101063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1000" dirty="0">
                <a:latin typeface="+mj-lt"/>
                <a:cs typeface="Calibri"/>
              </a:rPr>
              <a:t>+ </a:t>
            </a:r>
            <a:r>
              <a:rPr lang="en-US" sz="1000" dirty="0" smtClean="0">
                <a:latin typeface="+mj-lt"/>
                <a:cs typeface="Calibri"/>
              </a:rPr>
              <a:t>reference</a:t>
            </a:r>
            <a:endParaRPr lang="en-US" sz="1000" dirty="0">
              <a:latin typeface="+mj-lt"/>
              <a:cs typeface="Calibri"/>
            </a:endParaRPr>
          </a:p>
        </p:txBody>
      </p:sp>
      <p:sp>
        <p:nvSpPr>
          <p:cNvPr id="21" name="AutoShape 75"/>
          <p:cNvSpPr>
            <a:spLocks noChangeArrowheads="1"/>
          </p:cNvSpPr>
          <p:nvPr/>
        </p:nvSpPr>
        <p:spPr bwMode="auto">
          <a:xfrm flipV="1">
            <a:off x="4496594" y="3869168"/>
            <a:ext cx="103188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cxnSp>
        <p:nvCxnSpPr>
          <p:cNvPr id="22" name="AutoShape 76"/>
          <p:cNvCxnSpPr>
            <a:cxnSpLocks noChangeShapeType="1"/>
            <a:stCxn id="21" idx="0"/>
            <a:endCxn id="17" idx="0"/>
          </p:cNvCxnSpPr>
          <p:nvPr/>
        </p:nvCxnSpPr>
        <p:spPr bwMode="auto">
          <a:xfrm rot="16200000" flipH="1">
            <a:off x="4405420" y="4199261"/>
            <a:ext cx="287404" cy="1868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rgbClr val="000000"/>
            </a:solidFill>
            <a:miter lim="800000"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62257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389" y="300655"/>
            <a:ext cx="5819463" cy="5593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Variables </a:t>
            </a:r>
            <a:r>
              <a:rPr lang="en-US" dirty="0" smtClean="0"/>
              <a:t>and Acquisition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3871451" y="2184616"/>
            <a:ext cx="1401097" cy="140109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VARIABLE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47700" y="3480152"/>
            <a:ext cx="1655049" cy="818695"/>
            <a:chOff x="1257299" y="1384557"/>
            <a:chExt cx="4982634" cy="818695"/>
          </a:xfrm>
        </p:grpSpPr>
        <p:sp>
          <p:nvSpPr>
            <p:cNvPr id="5" name="Text Box 3"/>
            <p:cNvSpPr txBox="1">
              <a:spLocks noChangeArrowheads="1"/>
            </p:cNvSpPr>
            <p:nvPr/>
          </p:nvSpPr>
          <p:spPr bwMode="auto">
            <a:xfrm>
              <a:off x="1258883" y="1384557"/>
              <a:ext cx="4981050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>
                  <a:latin typeface="Calibri" charset="0"/>
                </a:rPr>
                <a:t>LI_ProcessStep</a:t>
              </a:r>
              <a:endParaRPr lang="en-US" sz="1600" dirty="0">
                <a:latin typeface="Calibri" charset="0"/>
              </a:endParaRPr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1258883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latin typeface="Calibri" charset="0"/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1257299" y="2031002"/>
              <a:ext cx="4978400" cy="1722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376852" y="1562100"/>
            <a:ext cx="2068649" cy="808517"/>
            <a:chOff x="1258884" y="1384557"/>
            <a:chExt cx="4981049" cy="808517"/>
          </a:xfrm>
        </p:grpSpPr>
        <p:sp>
          <p:nvSpPr>
            <p:cNvPr id="9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DQ_DataQuality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10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1258885" y="2032008"/>
              <a:ext cx="4976818" cy="16106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cs typeface="+mn-cs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47700" y="1562100"/>
            <a:ext cx="2407478" cy="808517"/>
            <a:chOff x="1252682" y="1384557"/>
            <a:chExt cx="4987251" cy="808517"/>
          </a:xfrm>
        </p:grpSpPr>
        <p:sp>
          <p:nvSpPr>
            <p:cNvPr id="13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MD_SpatialRepresentation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14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81049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/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1252682" y="2032007"/>
              <a:ext cx="4987251" cy="16106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cs typeface="+mn-cs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66079" y="3482472"/>
            <a:ext cx="2407478" cy="771017"/>
            <a:chOff x="1252682" y="1384557"/>
            <a:chExt cx="4987251" cy="771017"/>
          </a:xfrm>
        </p:grpSpPr>
        <p:sp>
          <p:nvSpPr>
            <p:cNvPr id="17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>
                  <a:ea typeface="ＭＳ Ｐゴシック" charset="0"/>
                  <a:cs typeface="Calibri"/>
                </a:rPr>
                <a:t>MI_AcquisitionInformation</a:t>
              </a:r>
              <a:endParaRPr lang="en-US" sz="1600" dirty="0">
                <a:ea typeface="ＭＳ Ｐゴシック" charset="0"/>
                <a:cs typeface="Calibri"/>
              </a:endParaRPr>
            </a:p>
          </p:txBody>
        </p:sp>
        <p:sp>
          <p:nvSpPr>
            <p:cNvPr id="18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/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1252682" y="2032008"/>
              <a:ext cx="4978402" cy="12356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cs typeface="+mn-cs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893801" y="4892336"/>
            <a:ext cx="2664747" cy="818695"/>
            <a:chOff x="1257300" y="1384557"/>
            <a:chExt cx="5880100" cy="818695"/>
          </a:xfrm>
        </p:grpSpPr>
        <p:sp>
          <p:nvSpPr>
            <p:cNvPr id="21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5878516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MD_MaintenanceInformation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22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5878516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latin typeface="Calibri" charset="0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257300" y="2031002"/>
              <a:ext cx="5880100" cy="1722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cs typeface="+mn-c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521973" y="4892336"/>
            <a:ext cx="1868768" cy="817866"/>
            <a:chOff x="1257300" y="1384557"/>
            <a:chExt cx="4982633" cy="817866"/>
          </a:xfrm>
        </p:grpSpPr>
        <p:sp>
          <p:nvSpPr>
            <p:cNvPr id="25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MD_Constraints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dirty="0">
                <a:latin typeface="Calibri" charset="0"/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1257300" y="2030173"/>
              <a:ext cx="4978401" cy="1722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cs typeface="+mn-cs"/>
              </a:endParaRPr>
            </a:p>
          </p:txBody>
        </p:sp>
      </p:grpSp>
      <p:cxnSp>
        <p:nvCxnSpPr>
          <p:cNvPr id="28" name="Elbow Connector 27"/>
          <p:cNvCxnSpPr>
            <a:stCxn id="14" idx="3"/>
            <a:endCxn id="3" idx="1"/>
          </p:cNvCxnSpPr>
          <p:nvPr/>
        </p:nvCxnSpPr>
        <p:spPr bwMode="auto">
          <a:xfrm>
            <a:off x="3055178" y="2054657"/>
            <a:ext cx="1021459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2" name="Elbow Connector 31"/>
          <p:cNvCxnSpPr>
            <a:stCxn id="5" idx="0"/>
            <a:endCxn id="3" idx="2"/>
          </p:cNvCxnSpPr>
          <p:nvPr/>
        </p:nvCxnSpPr>
        <p:spPr bwMode="auto">
          <a:xfrm rot="5400000" flipH="1" flipV="1">
            <a:off x="2375976" y="1984678"/>
            <a:ext cx="594987" cy="2395963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Elbow Connector 34"/>
          <p:cNvCxnSpPr>
            <a:stCxn id="17" idx="0"/>
            <a:endCxn id="3" idx="6"/>
          </p:cNvCxnSpPr>
          <p:nvPr/>
        </p:nvCxnSpPr>
        <p:spPr bwMode="auto">
          <a:xfrm rot="16200000" flipV="1">
            <a:off x="5973279" y="2184435"/>
            <a:ext cx="597307" cy="1998768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Elbow Connector 37"/>
          <p:cNvCxnSpPr>
            <a:stCxn id="10" idx="1"/>
            <a:endCxn id="3" idx="7"/>
          </p:cNvCxnSpPr>
          <p:nvPr/>
        </p:nvCxnSpPr>
        <p:spPr bwMode="auto">
          <a:xfrm rot="10800000" flipV="1">
            <a:off x="5067362" y="2054656"/>
            <a:ext cx="1309490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Elbow Connector 42"/>
          <p:cNvCxnSpPr>
            <a:stCxn id="21" idx="0"/>
            <a:endCxn id="3" idx="5"/>
          </p:cNvCxnSpPr>
          <p:nvPr/>
        </p:nvCxnSpPr>
        <p:spPr bwMode="auto">
          <a:xfrm rot="16200000" flipV="1">
            <a:off x="4891044" y="3556846"/>
            <a:ext cx="1511809" cy="1159172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Elbow Connector 45"/>
          <p:cNvCxnSpPr>
            <a:stCxn id="25" idx="0"/>
            <a:endCxn id="3" idx="3"/>
          </p:cNvCxnSpPr>
          <p:nvPr/>
        </p:nvCxnSpPr>
        <p:spPr bwMode="auto">
          <a:xfrm rot="5400000" flipH="1" flipV="1">
            <a:off x="3010741" y="3826441"/>
            <a:ext cx="1511809" cy="619983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93175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020" name="Group 1"/>
          <p:cNvGrpSpPr>
            <a:grpSpLocks/>
          </p:cNvGrpSpPr>
          <p:nvPr/>
        </p:nvGrpSpPr>
        <p:grpSpPr bwMode="auto">
          <a:xfrm>
            <a:off x="2290259" y="1277369"/>
            <a:ext cx="1196578" cy="444049"/>
            <a:chOff x="2405062" y="289455"/>
            <a:chExt cx="2163763" cy="590939"/>
          </a:xfrm>
        </p:grpSpPr>
        <p:sp>
          <p:nvSpPr>
            <p:cNvPr id="38942" name="Text Box 1054"/>
            <p:cNvSpPr txBox="1">
              <a:spLocks noChangeArrowheads="1"/>
            </p:cNvSpPr>
            <p:nvPr/>
          </p:nvSpPr>
          <p:spPr bwMode="auto">
            <a:xfrm>
              <a:off x="2405062" y="289455"/>
              <a:ext cx="2161611" cy="4300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&lt;&lt;Abstract&gt;&gt;</a:t>
              </a:r>
            </a:p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MD_ContentInformation</a:t>
              </a:r>
            </a:p>
          </p:txBody>
        </p:sp>
        <p:sp>
          <p:nvSpPr>
            <p:cNvPr id="38944" name="Rectangle 1056"/>
            <p:cNvSpPr>
              <a:spLocks noChangeArrowheads="1"/>
            </p:cNvSpPr>
            <p:nvPr/>
          </p:nvSpPr>
          <p:spPr bwMode="auto">
            <a:xfrm>
              <a:off x="2405062" y="805924"/>
              <a:ext cx="2161611" cy="7447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38951" name="Rectangle 1063"/>
            <p:cNvSpPr>
              <a:spLocks noChangeArrowheads="1"/>
            </p:cNvSpPr>
            <p:nvPr/>
          </p:nvSpPr>
          <p:spPr bwMode="auto">
            <a:xfrm>
              <a:off x="2407214" y="721801"/>
              <a:ext cx="2161611" cy="7763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38953" name="AutoShape 1065"/>
          <p:cNvSpPr>
            <a:spLocks noChangeArrowheads="1"/>
          </p:cNvSpPr>
          <p:nvPr/>
        </p:nvSpPr>
        <p:spPr bwMode="auto">
          <a:xfrm>
            <a:off x="2846281" y="1720622"/>
            <a:ext cx="79772" cy="105966"/>
          </a:xfrm>
          <a:prstGeom prst="triangle">
            <a:avLst>
              <a:gd name="adj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38954" name="AutoShape 1066"/>
          <p:cNvCxnSpPr>
            <a:cxnSpLocks noChangeShapeType="1"/>
            <a:stCxn id="38953" idx="3"/>
            <a:endCxn id="38917" idx="0"/>
          </p:cNvCxnSpPr>
          <p:nvPr/>
        </p:nvCxnSpPr>
        <p:spPr bwMode="auto">
          <a:xfrm rot="5400000">
            <a:off x="2324057" y="1383214"/>
            <a:ext cx="118736" cy="1005484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86024" name="Group 1083"/>
          <p:cNvGrpSpPr>
            <a:grpSpLocks/>
          </p:cNvGrpSpPr>
          <p:nvPr/>
        </p:nvGrpSpPr>
        <p:grpSpPr bwMode="auto">
          <a:xfrm>
            <a:off x="3169258" y="1888670"/>
            <a:ext cx="1445860" cy="1438872"/>
            <a:chOff x="3954" y="287"/>
            <a:chExt cx="1518" cy="1172"/>
          </a:xfrm>
        </p:grpSpPr>
        <p:sp>
          <p:nvSpPr>
            <p:cNvPr id="38968" name="Text Box 1080"/>
            <p:cNvSpPr txBox="1">
              <a:spLocks noChangeArrowheads="1"/>
            </p:cNvSpPr>
            <p:nvPr/>
          </p:nvSpPr>
          <p:spPr bwMode="auto">
            <a:xfrm>
              <a:off x="3954" y="287"/>
              <a:ext cx="1518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MD_CoverageContentTypeCode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38969" name="Text Box 1081"/>
            <p:cNvSpPr txBox="1">
              <a:spLocks noChangeArrowheads="1"/>
            </p:cNvSpPr>
            <p:nvPr/>
          </p:nvSpPr>
          <p:spPr bwMode="auto">
            <a:xfrm>
              <a:off x="3954" y="559"/>
              <a:ext cx="1518" cy="85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image 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thematicClassification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physicalMeasurement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auxilliaryInformation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qualityInformation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referenceInformation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modelResult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coordinate</a:t>
              </a:r>
            </a:p>
          </p:txBody>
        </p:sp>
        <p:sp>
          <p:nvSpPr>
            <p:cNvPr id="38970" name="Rectangle 1082"/>
            <p:cNvSpPr>
              <a:spLocks noChangeArrowheads="1"/>
            </p:cNvSpPr>
            <p:nvPr/>
          </p:nvSpPr>
          <p:spPr bwMode="auto">
            <a:xfrm>
              <a:off x="3954" y="1412"/>
              <a:ext cx="1518" cy="4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86025" name="Group 1097"/>
          <p:cNvGrpSpPr>
            <a:grpSpLocks/>
          </p:cNvGrpSpPr>
          <p:nvPr/>
        </p:nvGrpSpPr>
        <p:grpSpPr bwMode="auto">
          <a:xfrm>
            <a:off x="735301" y="1945324"/>
            <a:ext cx="2290763" cy="689377"/>
            <a:chOff x="288" y="1300"/>
            <a:chExt cx="1924" cy="579"/>
          </a:xfrm>
        </p:grpSpPr>
        <p:sp>
          <p:nvSpPr>
            <p:cNvPr id="38917" name="Text Box 1029"/>
            <p:cNvSpPr txBox="1">
              <a:spLocks noChangeArrowheads="1"/>
            </p:cNvSpPr>
            <p:nvPr/>
          </p:nvSpPr>
          <p:spPr bwMode="auto">
            <a:xfrm>
              <a:off x="288" y="1300"/>
              <a:ext cx="1924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MD_CoverageDescription</a:t>
              </a:r>
            </a:p>
          </p:txBody>
        </p:sp>
        <p:sp>
          <p:nvSpPr>
            <p:cNvPr id="38918" name="Text Box 1030"/>
            <p:cNvSpPr txBox="1">
              <a:spLocks noChangeArrowheads="1"/>
            </p:cNvSpPr>
            <p:nvPr/>
          </p:nvSpPr>
          <p:spPr bwMode="auto">
            <a:xfrm>
              <a:off x="288" y="1475"/>
              <a:ext cx="1924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+ attributeDescription : RecordType 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processingLevelCode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MD_Identifer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[0..1] </a:t>
              </a:r>
            </a:p>
          </p:txBody>
        </p:sp>
        <p:sp>
          <p:nvSpPr>
            <p:cNvPr id="38919" name="Rectangle 1031"/>
            <p:cNvSpPr>
              <a:spLocks noChangeArrowheads="1"/>
            </p:cNvSpPr>
            <p:nvPr/>
          </p:nvSpPr>
          <p:spPr bwMode="auto">
            <a:xfrm>
              <a:off x="288" y="1748"/>
              <a:ext cx="1924" cy="4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38978" name="AutoShape 1090"/>
            <p:cNvSpPr>
              <a:spLocks noChangeArrowheads="1"/>
            </p:cNvSpPr>
            <p:nvPr/>
          </p:nvSpPr>
          <p:spPr bwMode="auto">
            <a:xfrm>
              <a:off x="1406" y="1799"/>
              <a:ext cx="49" cy="80"/>
            </a:xfrm>
            <a:prstGeom prst="diamond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50" name="Text Box 1029"/>
          <p:cNvSpPr txBox="1">
            <a:spLocks noChangeArrowheads="1"/>
          </p:cNvSpPr>
          <p:nvPr/>
        </p:nvSpPr>
        <p:spPr bwMode="auto">
          <a:xfrm>
            <a:off x="620757" y="2949576"/>
            <a:ext cx="2238375" cy="20717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Ins="0">
            <a:spAutoFit/>
          </a:bodyPr>
          <a:lstStyle/>
          <a:p>
            <a:pPr algn="ctr">
              <a:defRPr/>
            </a:pPr>
            <a:r>
              <a:rPr lang="en-US" sz="750" dirty="0" err="1">
                <a:latin typeface="Calibri"/>
                <a:ea typeface="ＭＳ Ｐゴシック" charset="0"/>
                <a:cs typeface="Calibri"/>
              </a:rPr>
              <a:t>MD_AttributeGroup</a:t>
            </a:r>
            <a:endParaRPr lang="en-US" sz="750" dirty="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1" name="Text Box 1030"/>
          <p:cNvSpPr txBox="1">
            <a:spLocks noChangeArrowheads="1"/>
          </p:cNvSpPr>
          <p:nvPr/>
        </p:nvSpPr>
        <p:spPr bwMode="auto">
          <a:xfrm>
            <a:off x="620757" y="3157936"/>
            <a:ext cx="2238375" cy="20717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Ins="0">
            <a:spAutoFit/>
          </a:bodyPr>
          <a:lstStyle/>
          <a:p>
            <a:pPr>
              <a:defRPr/>
            </a:pPr>
            <a:r>
              <a:rPr lang="en-US" sz="750" dirty="0">
                <a:latin typeface="Calibri"/>
                <a:ea typeface="ＭＳ Ｐゴシック" charset="0"/>
                <a:cs typeface="Calibri"/>
              </a:rPr>
              <a:t>+ </a:t>
            </a:r>
            <a:r>
              <a:rPr lang="en-US" sz="750" dirty="0" err="1">
                <a:latin typeface="Calibri"/>
                <a:ea typeface="ＭＳ Ｐゴシック" charset="0"/>
                <a:cs typeface="Calibri"/>
              </a:rPr>
              <a:t>contentType</a:t>
            </a:r>
            <a:r>
              <a:rPr lang="en-US" sz="750" dirty="0">
                <a:latin typeface="Calibri"/>
                <a:ea typeface="ＭＳ Ｐゴシック" charset="0"/>
                <a:cs typeface="Calibri"/>
              </a:rPr>
              <a:t> [1..*] : </a:t>
            </a:r>
            <a:r>
              <a:rPr lang="en-US" sz="750" dirty="0" err="1">
                <a:latin typeface="Calibri"/>
                <a:ea typeface="ＭＳ Ｐゴシック" charset="0"/>
                <a:cs typeface="Calibri"/>
              </a:rPr>
              <a:t>MD_CoverageContentTypeCode</a:t>
            </a:r>
            <a:endParaRPr lang="en-US" sz="750" dirty="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2" name="Rectangle 1031"/>
          <p:cNvSpPr>
            <a:spLocks noChangeArrowheads="1"/>
          </p:cNvSpPr>
          <p:nvPr/>
        </p:nvSpPr>
        <p:spPr bwMode="auto">
          <a:xfrm>
            <a:off x="620757" y="3367185"/>
            <a:ext cx="2238375" cy="5596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3" name="AutoShape 1090"/>
          <p:cNvSpPr>
            <a:spLocks noChangeArrowheads="1"/>
          </p:cNvSpPr>
          <p:nvPr/>
        </p:nvSpPr>
        <p:spPr bwMode="auto">
          <a:xfrm>
            <a:off x="1701552" y="3429789"/>
            <a:ext cx="58170" cy="108347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55" name="AutoShape 1066"/>
          <p:cNvCxnSpPr>
            <a:cxnSpLocks noChangeShapeType="1"/>
            <a:stCxn id="38978" idx="2"/>
            <a:endCxn id="50" idx="0"/>
          </p:cNvCxnSpPr>
          <p:nvPr/>
        </p:nvCxnSpPr>
        <p:spPr bwMode="auto">
          <a:xfrm rot="5400000">
            <a:off x="1760331" y="2614315"/>
            <a:ext cx="314875" cy="355646"/>
          </a:xfrm>
          <a:prstGeom prst="bentConnector3">
            <a:avLst>
              <a:gd name="adj1" fmla="val 26363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9" name="Rectangle 1096"/>
          <p:cNvSpPr>
            <a:spLocks noChangeArrowheads="1"/>
          </p:cNvSpPr>
          <p:nvPr/>
        </p:nvSpPr>
        <p:spPr bwMode="auto">
          <a:xfrm>
            <a:off x="944725" y="2663874"/>
            <a:ext cx="839390" cy="288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0" hangingPunct="0">
              <a:lnSpc>
                <a:spcPct val="60000"/>
              </a:lnSpc>
              <a:spcBef>
                <a:spcPct val="50000"/>
              </a:spcBef>
              <a:defRPr/>
            </a:pPr>
            <a:r>
              <a:rPr lang="en-US" sz="750" dirty="0">
                <a:latin typeface="Calibri"/>
                <a:ea typeface="ＭＳ Ｐゴシック" charset="0"/>
                <a:cs typeface="Calibri"/>
              </a:rPr>
              <a:t>+</a:t>
            </a:r>
            <a:r>
              <a:rPr lang="en-US" sz="750" dirty="0" err="1">
                <a:latin typeface="Calibri"/>
                <a:ea typeface="ＭＳ Ｐゴシック" charset="0"/>
                <a:cs typeface="Calibri"/>
              </a:rPr>
              <a:t>attributeGroup</a:t>
            </a:r>
            <a:endParaRPr lang="en-US" sz="750" dirty="0">
              <a:latin typeface="Calibri"/>
              <a:ea typeface="ＭＳ Ｐゴシック" charset="0"/>
              <a:cs typeface="Calibri"/>
            </a:endParaRPr>
          </a:p>
          <a:p>
            <a:pPr algn="r" eaLnBrk="0" hangingPunct="0">
              <a:lnSpc>
                <a:spcPct val="60000"/>
              </a:lnSpc>
              <a:spcBef>
                <a:spcPct val="50000"/>
              </a:spcBef>
              <a:defRPr/>
            </a:pPr>
            <a:r>
              <a:rPr lang="en-US" sz="750" dirty="0">
                <a:latin typeface="Calibri"/>
                <a:ea typeface="ＭＳ Ｐゴシック" charset="0"/>
                <a:cs typeface="Calibri"/>
              </a:rPr>
              <a:t>0..*</a:t>
            </a:r>
          </a:p>
        </p:txBody>
      </p:sp>
      <p:sp>
        <p:nvSpPr>
          <p:cNvPr id="62" name="Text Box 1049"/>
          <p:cNvSpPr txBox="1">
            <a:spLocks noChangeArrowheads="1"/>
          </p:cNvSpPr>
          <p:nvPr/>
        </p:nvSpPr>
        <p:spPr bwMode="auto">
          <a:xfrm>
            <a:off x="4640553" y="1332138"/>
            <a:ext cx="935831" cy="2077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75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MD_Metadata</a:t>
            </a:r>
          </a:p>
        </p:txBody>
      </p:sp>
      <p:sp>
        <p:nvSpPr>
          <p:cNvPr id="63" name="AutoShape 1050"/>
          <p:cNvSpPr>
            <a:spLocks noChangeArrowheads="1"/>
          </p:cNvSpPr>
          <p:nvPr/>
        </p:nvSpPr>
        <p:spPr bwMode="auto">
          <a:xfrm rot="5400000">
            <a:off x="4526848" y="1356547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67" name="AutoShape 1051"/>
          <p:cNvCxnSpPr>
            <a:cxnSpLocks noChangeShapeType="1"/>
            <a:stCxn id="63" idx="2"/>
            <a:endCxn id="38942" idx="3"/>
          </p:cNvCxnSpPr>
          <p:nvPr/>
        </p:nvCxnSpPr>
        <p:spPr bwMode="auto">
          <a:xfrm flipH="1">
            <a:off x="3485647" y="1426794"/>
            <a:ext cx="1009649" cy="12158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2" name="Rectangle 1059"/>
          <p:cNvSpPr>
            <a:spLocks noChangeArrowheads="1"/>
          </p:cNvSpPr>
          <p:nvPr/>
        </p:nvSpPr>
        <p:spPr bwMode="auto">
          <a:xfrm>
            <a:off x="3504697" y="1415483"/>
            <a:ext cx="850106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contentInfo</a:t>
            </a: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76" name="Group 13"/>
          <p:cNvGrpSpPr>
            <a:grpSpLocks/>
          </p:cNvGrpSpPr>
          <p:nvPr/>
        </p:nvGrpSpPr>
        <p:grpSpPr bwMode="auto">
          <a:xfrm>
            <a:off x="6796075" y="1646628"/>
            <a:ext cx="1996802" cy="696521"/>
            <a:chOff x="1937" y="816"/>
            <a:chExt cx="1477" cy="585"/>
          </a:xfrm>
        </p:grpSpPr>
        <p:sp>
          <p:nvSpPr>
            <p:cNvPr id="80" name="Text Box 14"/>
            <p:cNvSpPr txBox="1">
              <a:spLocks noChangeArrowheads="1"/>
            </p:cNvSpPr>
            <p:nvPr/>
          </p:nvSpPr>
          <p:spPr bwMode="auto">
            <a:xfrm>
              <a:off x="1937" y="816"/>
              <a:ext cx="1477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ea typeface="ＭＳ Ｐゴシック" charset="0"/>
                  <a:cs typeface="ＭＳ Ｐゴシック" charset="0"/>
                </a:rPr>
                <a:t>LI_Lineage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1" name="Text Box 15"/>
            <p:cNvSpPr txBox="1">
              <a:spLocks noChangeArrowheads="1"/>
            </p:cNvSpPr>
            <p:nvPr/>
          </p:nvSpPr>
          <p:spPr bwMode="auto">
            <a:xfrm>
              <a:off x="1937" y="992"/>
              <a:ext cx="1477" cy="3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statement [0..*] : </a:t>
              </a:r>
              <a:r>
                <a:rPr lang="en-US" sz="75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b="1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scope [0..1]: </a:t>
              </a:r>
              <a:r>
                <a:rPr lang="en-US" sz="750" b="1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MD_Scope</a:t>
              </a:r>
              <a:endParaRPr lang="en-US" sz="750" b="1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additionalDocumentation</a:t>
              </a:r>
              <a:r>
                <a:rPr lang="en-US" sz="750" dirty="0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 [0..*] : </a:t>
              </a:r>
              <a:r>
                <a:rPr lang="en-US" sz="750" dirty="0" err="1">
                  <a:solidFill>
                    <a:srgbClr val="000000"/>
                  </a:solidFill>
                  <a:latin typeface="Calibri" charset="0"/>
                  <a:ea typeface="ＭＳ Ｐゴシック" charset="0"/>
                  <a:cs typeface="ＭＳ Ｐゴシック" charset="0"/>
                </a:rPr>
                <a:t>CI_Citation</a:t>
              </a:r>
              <a:endParaRPr lang="en-US" sz="75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2" name="Rectangle 16"/>
            <p:cNvSpPr>
              <a:spLocks noChangeArrowheads="1"/>
            </p:cNvSpPr>
            <p:nvPr/>
          </p:nvSpPr>
          <p:spPr bwMode="auto">
            <a:xfrm>
              <a:off x="1937" y="1361"/>
              <a:ext cx="1477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solid"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grpSp>
        <p:nvGrpSpPr>
          <p:cNvPr id="83" name="Group 21"/>
          <p:cNvGrpSpPr>
            <a:grpSpLocks/>
          </p:cNvGrpSpPr>
          <p:nvPr/>
        </p:nvGrpSpPr>
        <p:grpSpPr bwMode="auto">
          <a:xfrm>
            <a:off x="7061378" y="2959091"/>
            <a:ext cx="1739832" cy="926305"/>
            <a:chOff x="3251" y="3086"/>
            <a:chExt cx="1625" cy="778"/>
          </a:xfrm>
        </p:grpSpPr>
        <p:sp>
          <p:nvSpPr>
            <p:cNvPr id="84" name="Text Box 22"/>
            <p:cNvSpPr txBox="1">
              <a:spLocks noChangeArrowheads="1"/>
            </p:cNvSpPr>
            <p:nvPr/>
          </p:nvSpPr>
          <p:spPr bwMode="auto">
            <a:xfrm>
              <a:off x="3251" y="3086"/>
              <a:ext cx="1625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ea typeface="ＭＳ Ｐゴシック" charset="0"/>
                  <a:cs typeface="ＭＳ Ｐゴシック" charset="0"/>
                </a:rPr>
                <a:t>LE_ProcessStep</a:t>
              </a:r>
            </a:p>
          </p:txBody>
        </p:sp>
        <p:sp>
          <p:nvSpPr>
            <p:cNvPr id="85" name="Text Box 23"/>
            <p:cNvSpPr txBox="1">
              <a:spLocks noChangeArrowheads="1"/>
            </p:cNvSpPr>
            <p:nvPr/>
          </p:nvSpPr>
          <p:spPr bwMode="auto">
            <a:xfrm>
              <a:off x="3251" y="3262"/>
              <a:ext cx="1625" cy="5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description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rationale 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dateTime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 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DateTime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processor [0..*]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CI_ResponsibleParty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6" name="Rectangle 24"/>
            <p:cNvSpPr>
              <a:spLocks noChangeArrowheads="1"/>
            </p:cNvSpPr>
            <p:nvPr/>
          </p:nvSpPr>
          <p:spPr bwMode="auto">
            <a:xfrm>
              <a:off x="3251" y="3824"/>
              <a:ext cx="1625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sp>
        <p:nvSpPr>
          <p:cNvPr id="87" name="AutoShape 28"/>
          <p:cNvSpPr>
            <a:spLocks noChangeArrowheads="1"/>
          </p:cNvSpPr>
          <p:nvPr/>
        </p:nvSpPr>
        <p:spPr bwMode="auto">
          <a:xfrm rot="21600000">
            <a:off x="7556930" y="2351709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ea typeface="ＭＳ Ｐゴシック" charset="0"/>
            </a:endParaRPr>
          </a:p>
        </p:txBody>
      </p:sp>
      <p:cxnSp>
        <p:nvCxnSpPr>
          <p:cNvPr id="91" name="AutoShape 29"/>
          <p:cNvCxnSpPr>
            <a:cxnSpLocks noChangeShapeType="1"/>
            <a:stCxn id="87" idx="2"/>
            <a:endCxn id="84" idx="0"/>
          </p:cNvCxnSpPr>
          <p:nvPr/>
        </p:nvCxnSpPr>
        <p:spPr bwMode="auto">
          <a:xfrm rot="16200000" flipH="1">
            <a:off x="7530015" y="2557812"/>
            <a:ext cx="466888" cy="335669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2" name="Rectangle 30"/>
          <p:cNvSpPr>
            <a:spLocks noChangeArrowheads="1"/>
          </p:cNvSpPr>
          <p:nvPr/>
        </p:nvSpPr>
        <p:spPr bwMode="auto">
          <a:xfrm>
            <a:off x="7930734" y="2751337"/>
            <a:ext cx="945977" cy="207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ea typeface="ＭＳ Ｐゴシック" charset="0"/>
                <a:cs typeface="ＭＳ Ｐゴシック" charset="0"/>
              </a:rPr>
              <a:t>+ </a:t>
            </a:r>
            <a:r>
              <a:rPr lang="en-US" sz="750" dirty="0" err="1">
                <a:ea typeface="ＭＳ Ｐゴシック" charset="0"/>
              </a:rPr>
              <a:t>processStep</a:t>
            </a:r>
            <a:r>
              <a:rPr lang="en-US" sz="750" dirty="0">
                <a:ea typeface="ＭＳ Ｐゴシック" charset="0"/>
              </a:rPr>
              <a:t>   </a:t>
            </a:r>
            <a:r>
              <a:rPr lang="en-US" sz="750" dirty="0">
                <a:ea typeface="ＭＳ Ｐゴシック" charset="0"/>
                <a:cs typeface="ＭＳ Ｐゴシック" charset="0"/>
              </a:rPr>
              <a:t>0..*</a:t>
            </a:r>
          </a:p>
        </p:txBody>
      </p:sp>
      <p:grpSp>
        <p:nvGrpSpPr>
          <p:cNvPr id="93" name="Group 62"/>
          <p:cNvGrpSpPr>
            <a:grpSpLocks/>
          </p:cNvGrpSpPr>
          <p:nvPr/>
        </p:nvGrpSpPr>
        <p:grpSpPr bwMode="auto">
          <a:xfrm>
            <a:off x="7136982" y="4354277"/>
            <a:ext cx="1618611" cy="690565"/>
            <a:chOff x="982" y="2986"/>
            <a:chExt cx="1389" cy="580"/>
          </a:xfrm>
        </p:grpSpPr>
        <p:sp>
          <p:nvSpPr>
            <p:cNvPr id="94" name="Text Box 59"/>
            <p:cNvSpPr txBox="1">
              <a:spLocks noChangeArrowheads="1"/>
            </p:cNvSpPr>
            <p:nvPr/>
          </p:nvSpPr>
          <p:spPr bwMode="auto">
            <a:xfrm>
              <a:off x="982" y="2986"/>
              <a:ext cx="1389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>
                  <a:ea typeface="ＭＳ Ｐゴシック" charset="0"/>
                  <a:cs typeface="ＭＳ Ｐゴシック" charset="0"/>
                </a:rPr>
                <a:t>LE_ProcessStepReport</a:t>
              </a:r>
            </a:p>
          </p:txBody>
        </p:sp>
        <p:sp>
          <p:nvSpPr>
            <p:cNvPr id="95" name="Text Box 60"/>
            <p:cNvSpPr txBox="1">
              <a:spLocks noChangeArrowheads="1"/>
            </p:cNvSpPr>
            <p:nvPr/>
          </p:nvSpPr>
          <p:spPr bwMode="auto">
            <a:xfrm>
              <a:off x="982" y="3158"/>
              <a:ext cx="1389" cy="3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name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description[0..1]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fileType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[0..1]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6" name="Rectangle 61"/>
            <p:cNvSpPr>
              <a:spLocks noChangeArrowheads="1"/>
            </p:cNvSpPr>
            <p:nvPr/>
          </p:nvSpPr>
          <p:spPr bwMode="auto">
            <a:xfrm>
              <a:off x="982" y="3526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sp>
        <p:nvSpPr>
          <p:cNvPr id="97" name="AutoShape 63"/>
          <p:cNvSpPr>
            <a:spLocks noChangeArrowheads="1"/>
          </p:cNvSpPr>
          <p:nvPr/>
        </p:nvSpPr>
        <p:spPr bwMode="auto">
          <a:xfrm>
            <a:off x="8143410" y="3893994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ea typeface="ＭＳ Ｐゴシック" charset="0"/>
            </a:endParaRPr>
          </a:p>
        </p:txBody>
      </p:sp>
      <p:cxnSp>
        <p:nvCxnSpPr>
          <p:cNvPr id="98" name="AutoShape 64"/>
          <p:cNvCxnSpPr>
            <a:cxnSpLocks noChangeShapeType="1"/>
            <a:stCxn id="97" idx="2"/>
            <a:endCxn id="94" idx="0"/>
          </p:cNvCxnSpPr>
          <p:nvPr/>
        </p:nvCxnSpPr>
        <p:spPr bwMode="auto">
          <a:xfrm rot="5400000">
            <a:off x="7904310" y="4076467"/>
            <a:ext cx="319775" cy="235817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9" name="Rectangle 65"/>
          <p:cNvSpPr>
            <a:spLocks noChangeArrowheads="1"/>
          </p:cNvSpPr>
          <p:nvPr/>
        </p:nvSpPr>
        <p:spPr bwMode="auto">
          <a:xfrm>
            <a:off x="8147845" y="4051509"/>
            <a:ext cx="620924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>
                <a:ea typeface="ＭＳ Ｐゴシック" charset="0"/>
                <a:cs typeface="ＭＳ Ｐゴシック" charset="0"/>
              </a:rPr>
              <a:t>+ </a:t>
            </a:r>
            <a:r>
              <a:rPr lang="en-US" sz="750">
                <a:ea typeface="ＭＳ Ｐゴシック" charset="0"/>
              </a:rPr>
              <a:t>report </a:t>
            </a:r>
            <a:r>
              <a:rPr lang="en-US" sz="750">
                <a:ea typeface="ＭＳ Ｐゴシック" charset="0"/>
                <a:cs typeface="ＭＳ Ｐゴシック" charset="0"/>
              </a:rPr>
              <a:t>0</a:t>
            </a:r>
            <a:r>
              <a:rPr lang="en-US" sz="750" dirty="0">
                <a:ea typeface="ＭＳ Ｐゴシック" charset="0"/>
                <a:cs typeface="ＭＳ Ｐゴシック" charset="0"/>
              </a:rPr>
              <a:t>..*</a:t>
            </a:r>
          </a:p>
        </p:txBody>
      </p:sp>
      <p:sp>
        <p:nvSpPr>
          <p:cNvPr id="100" name="AutoShape 1050"/>
          <p:cNvSpPr>
            <a:spLocks noChangeArrowheads="1"/>
          </p:cNvSpPr>
          <p:nvPr/>
        </p:nvSpPr>
        <p:spPr bwMode="auto">
          <a:xfrm rot="16200000">
            <a:off x="5612698" y="1345236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02" name="AutoShape 29"/>
          <p:cNvCxnSpPr>
            <a:cxnSpLocks noChangeShapeType="1"/>
            <a:endCxn id="80" idx="0"/>
          </p:cNvCxnSpPr>
          <p:nvPr/>
        </p:nvCxnSpPr>
        <p:spPr bwMode="auto">
          <a:xfrm>
            <a:off x="5694035" y="1415483"/>
            <a:ext cx="2100441" cy="231135"/>
          </a:xfrm>
          <a:prstGeom prst="bentConnector2">
            <a:avLst/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03" name="Group 62"/>
          <p:cNvGrpSpPr>
            <a:grpSpLocks/>
          </p:cNvGrpSpPr>
          <p:nvPr/>
        </p:nvGrpSpPr>
        <p:grpSpPr bwMode="auto">
          <a:xfrm>
            <a:off x="3169260" y="3465655"/>
            <a:ext cx="1418615" cy="689372"/>
            <a:chOff x="982" y="2986"/>
            <a:chExt cx="1390" cy="579"/>
          </a:xfrm>
        </p:grpSpPr>
        <p:sp>
          <p:nvSpPr>
            <p:cNvPr id="104" name="Text Box 59"/>
            <p:cNvSpPr txBox="1">
              <a:spLocks noChangeArrowheads="1"/>
            </p:cNvSpPr>
            <p:nvPr/>
          </p:nvSpPr>
          <p:spPr bwMode="auto">
            <a:xfrm>
              <a:off x="982" y="2986"/>
              <a:ext cx="1389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ea typeface="ＭＳ Ｐゴシック" charset="0"/>
                  <a:cs typeface="ＭＳ Ｐゴシック" charset="0"/>
                </a:rPr>
                <a:t>MI_RangeElementDescription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05" name="Text Box 60"/>
            <p:cNvSpPr txBox="1">
              <a:spLocks noChangeArrowheads="1"/>
            </p:cNvSpPr>
            <p:nvPr/>
          </p:nvSpPr>
          <p:spPr bwMode="auto">
            <a:xfrm>
              <a:off x="982" y="3159"/>
              <a:ext cx="1389" cy="3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name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definition 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rangeElement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[1..*] : Record</a:t>
              </a:r>
            </a:p>
          </p:txBody>
        </p:sp>
        <p:sp>
          <p:nvSpPr>
            <p:cNvPr id="106" name="Rectangle 61"/>
            <p:cNvSpPr>
              <a:spLocks noChangeArrowheads="1"/>
            </p:cNvSpPr>
            <p:nvPr/>
          </p:nvSpPr>
          <p:spPr bwMode="auto">
            <a:xfrm>
              <a:off x="983" y="3525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cxnSp>
        <p:nvCxnSpPr>
          <p:cNvPr id="113" name="AutoShape 1066"/>
          <p:cNvCxnSpPr>
            <a:cxnSpLocks noChangeShapeType="1"/>
            <a:stCxn id="115" idx="2"/>
            <a:endCxn id="104" idx="1"/>
          </p:cNvCxnSpPr>
          <p:nvPr/>
        </p:nvCxnSpPr>
        <p:spPr bwMode="auto">
          <a:xfrm rot="16200000" flipH="1">
            <a:off x="2607315" y="3007295"/>
            <a:ext cx="930600" cy="193289"/>
          </a:xfrm>
          <a:prstGeom prst="bentConnector2">
            <a:avLst/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5" name="AutoShape 1090"/>
          <p:cNvSpPr>
            <a:spLocks noChangeArrowheads="1"/>
          </p:cNvSpPr>
          <p:nvPr/>
        </p:nvSpPr>
        <p:spPr bwMode="auto">
          <a:xfrm>
            <a:off x="2946800" y="2543390"/>
            <a:ext cx="58341" cy="95250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16" name="Rectangle 1059"/>
          <p:cNvSpPr>
            <a:spLocks noChangeArrowheads="1"/>
          </p:cNvSpPr>
          <p:nvPr/>
        </p:nvSpPr>
        <p:spPr bwMode="auto">
          <a:xfrm>
            <a:off x="7782252" y="1442902"/>
            <a:ext cx="1060607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resourceLineage</a:t>
            </a: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73" name="Group 5"/>
          <p:cNvGrpSpPr>
            <a:grpSpLocks/>
          </p:cNvGrpSpPr>
          <p:nvPr/>
        </p:nvGrpSpPr>
        <p:grpSpPr bwMode="auto">
          <a:xfrm>
            <a:off x="4741331" y="2386654"/>
            <a:ext cx="2020126" cy="804293"/>
            <a:chOff x="457200" y="1198563"/>
            <a:chExt cx="3430588" cy="1072526"/>
          </a:xfrm>
        </p:grpSpPr>
        <p:sp>
          <p:nvSpPr>
            <p:cNvPr id="74" name="Text Box 13"/>
            <p:cNvSpPr txBox="1">
              <a:spLocks noChangeArrowheads="1"/>
            </p:cNvSpPr>
            <p:nvPr/>
          </p:nvSpPr>
          <p:spPr bwMode="auto">
            <a:xfrm>
              <a:off x="457200" y="1198563"/>
              <a:ext cx="3430588" cy="2770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MD_GridSpatialRepresentation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5" name="Text Box 14"/>
            <p:cNvSpPr txBox="1">
              <a:spLocks noChangeArrowheads="1"/>
            </p:cNvSpPr>
            <p:nvPr/>
          </p:nvSpPr>
          <p:spPr bwMode="auto">
            <a:xfrm>
              <a:off x="457200" y="1473862"/>
              <a:ext cx="3430588" cy="73875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b="1" dirty="0">
                  <a:latin typeface="Calibri"/>
                  <a:ea typeface="ＭＳ Ｐゴシック" charset="0"/>
                  <a:cs typeface="Calibri"/>
                </a:rPr>
                <a:t>+ scope : </a:t>
              </a:r>
              <a:r>
                <a:rPr lang="en-US" sz="750" b="1" dirty="0" err="1">
                  <a:latin typeface="Calibri"/>
                  <a:ea typeface="ＭＳ Ｐゴシック" charset="0"/>
                  <a:cs typeface="Calibri"/>
                </a:rPr>
                <a:t>MD_Scope</a:t>
              </a:r>
              <a:endParaRPr lang="en-US" sz="750" b="1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numberOfDimensions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cellGeometry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transformationParameterAvailability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Boolean</a:t>
              </a:r>
            </a:p>
          </p:txBody>
        </p:sp>
        <p:sp>
          <p:nvSpPr>
            <p:cNvPr id="77" name="Rectangle 15"/>
            <p:cNvSpPr>
              <a:spLocks noChangeArrowheads="1"/>
            </p:cNvSpPr>
            <p:nvPr/>
          </p:nvSpPr>
          <p:spPr bwMode="auto">
            <a:xfrm>
              <a:off x="457200" y="2210756"/>
              <a:ext cx="3430588" cy="6033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6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90" name="Group 55"/>
          <p:cNvGrpSpPr>
            <a:grpSpLocks/>
          </p:cNvGrpSpPr>
          <p:nvPr/>
        </p:nvGrpSpPr>
        <p:grpSpPr bwMode="auto">
          <a:xfrm>
            <a:off x="4731070" y="3639036"/>
            <a:ext cx="2195513" cy="1033467"/>
            <a:chOff x="288" y="2583"/>
            <a:chExt cx="2010" cy="868"/>
          </a:xfrm>
        </p:grpSpPr>
        <p:sp>
          <p:nvSpPr>
            <p:cNvPr id="101" name="Text Box 32"/>
            <p:cNvSpPr txBox="1">
              <a:spLocks noChangeArrowheads="1"/>
            </p:cNvSpPr>
            <p:nvPr/>
          </p:nvSpPr>
          <p:spPr bwMode="auto">
            <a:xfrm>
              <a:off x="288" y="2583"/>
              <a:ext cx="2010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&lt;&lt;DataType&gt;&gt;</a:t>
              </a:r>
            </a:p>
            <a:p>
              <a:pPr algn="ctr">
                <a:defRPr/>
              </a:pPr>
              <a:r>
                <a:rPr lang="en-US" sz="750">
                  <a:latin typeface="Calibri"/>
                  <a:ea typeface="ＭＳ Ｐゴシック" charset="0"/>
                  <a:cs typeface="Calibri"/>
                </a:rPr>
                <a:t>MD_Dimension</a:t>
              </a:r>
            </a:p>
          </p:txBody>
        </p:sp>
        <p:sp>
          <p:nvSpPr>
            <p:cNvPr id="107" name="Text Box 33"/>
            <p:cNvSpPr txBox="1">
              <a:spLocks noChangeArrowheads="1"/>
            </p:cNvSpPr>
            <p:nvPr/>
          </p:nvSpPr>
          <p:spPr bwMode="auto">
            <a:xfrm>
              <a:off x="288" y="2853"/>
              <a:ext cx="2010" cy="5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dimensionName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dimensionSize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Integer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resolution : Measure [0..1]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dimensionTitle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[0..1]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dimensionDescription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: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[ 0..1]</a:t>
              </a:r>
            </a:p>
          </p:txBody>
        </p:sp>
        <p:sp>
          <p:nvSpPr>
            <p:cNvPr id="108" name="Rectangle 34"/>
            <p:cNvSpPr>
              <a:spLocks noChangeArrowheads="1"/>
            </p:cNvSpPr>
            <p:nvPr/>
          </p:nvSpPr>
          <p:spPr bwMode="auto">
            <a:xfrm>
              <a:off x="288" y="3417"/>
              <a:ext cx="2010" cy="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09" name="AutoShape 1050"/>
          <p:cNvSpPr>
            <a:spLocks noChangeArrowheads="1"/>
          </p:cNvSpPr>
          <p:nvPr/>
        </p:nvSpPr>
        <p:spPr bwMode="auto">
          <a:xfrm>
            <a:off x="5242552" y="1549935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10" name="AutoShape 29"/>
          <p:cNvCxnSpPr>
            <a:cxnSpLocks noChangeShapeType="1"/>
            <a:stCxn id="109" idx="2"/>
          </p:cNvCxnSpPr>
          <p:nvPr/>
        </p:nvCxnSpPr>
        <p:spPr bwMode="auto">
          <a:xfrm rot="16200000" flipH="1">
            <a:off x="4987388" y="1984288"/>
            <a:ext cx="712256" cy="124536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1" name="AutoShape 1050"/>
          <p:cNvSpPr>
            <a:spLocks noChangeArrowheads="1"/>
          </p:cNvSpPr>
          <p:nvPr/>
        </p:nvSpPr>
        <p:spPr bwMode="auto">
          <a:xfrm>
            <a:off x="5203857" y="3192609"/>
            <a:ext cx="77390" cy="140494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solidFill>
                <a:srgbClr val="000000"/>
              </a:solidFill>
              <a:ea typeface="ＭＳ Ｐゴシック" charset="0"/>
            </a:endParaRPr>
          </a:p>
        </p:txBody>
      </p:sp>
      <p:cxnSp>
        <p:nvCxnSpPr>
          <p:cNvPr id="112" name="AutoShape 29"/>
          <p:cNvCxnSpPr>
            <a:cxnSpLocks noChangeShapeType="1"/>
            <a:stCxn id="111" idx="2"/>
          </p:cNvCxnSpPr>
          <p:nvPr/>
        </p:nvCxnSpPr>
        <p:spPr bwMode="auto">
          <a:xfrm rot="5400000">
            <a:off x="5089920" y="3484021"/>
            <a:ext cx="303551" cy="1714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" name="Rectangle 11"/>
          <p:cNvSpPr/>
          <p:nvPr/>
        </p:nvSpPr>
        <p:spPr>
          <a:xfrm>
            <a:off x="5218865" y="3274671"/>
            <a:ext cx="1412660" cy="3231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750" dirty="0">
                <a:ea typeface="ＭＳ Ｐゴシック" charset="0"/>
                <a:cs typeface="ＭＳ Ｐゴシック" charset="0"/>
              </a:rPr>
              <a:t>+ </a:t>
            </a:r>
            <a:r>
              <a:rPr lang="en-US" sz="750" dirty="0" err="1">
                <a:ea typeface="ＭＳ Ｐゴシック" charset="0"/>
                <a:cs typeface="ＭＳ Ｐゴシック" charset="0"/>
              </a:rPr>
              <a:t>axisDimensionProperties</a:t>
            </a:r>
            <a:r>
              <a:rPr lang="en-US" sz="750" dirty="0">
                <a:ea typeface="ＭＳ Ｐゴシック" charset="0"/>
                <a:cs typeface="ＭＳ Ｐゴシック" charset="0"/>
              </a:rPr>
              <a:t> [0..*]</a:t>
            </a:r>
          </a:p>
        </p:txBody>
      </p:sp>
      <p:grpSp>
        <p:nvGrpSpPr>
          <p:cNvPr id="114" name="Group 35"/>
          <p:cNvGrpSpPr>
            <a:grpSpLocks/>
          </p:cNvGrpSpPr>
          <p:nvPr/>
        </p:nvGrpSpPr>
        <p:grpSpPr bwMode="auto">
          <a:xfrm>
            <a:off x="4500328" y="4803544"/>
            <a:ext cx="1372695" cy="932259"/>
            <a:chOff x="4224" y="2503"/>
            <a:chExt cx="1248" cy="783"/>
          </a:xfrm>
        </p:grpSpPr>
        <p:sp>
          <p:nvSpPr>
            <p:cNvPr id="117" name="Text Box 36"/>
            <p:cNvSpPr txBox="1">
              <a:spLocks noChangeArrowheads="1"/>
            </p:cNvSpPr>
            <p:nvPr/>
          </p:nvSpPr>
          <p:spPr bwMode="auto">
            <a:xfrm>
              <a:off x="4224" y="2503"/>
              <a:ext cx="1248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45720" rIns="45720"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 algn="ctr">
                <a:defRPr/>
              </a:pP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MD_DimensionNameTypeCode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18" name="Text Box 37"/>
            <p:cNvSpPr txBox="1">
              <a:spLocks noChangeArrowheads="1"/>
            </p:cNvSpPr>
            <p:nvPr/>
          </p:nvSpPr>
          <p:spPr bwMode="auto">
            <a:xfrm>
              <a:off x="4224" y="2775"/>
              <a:ext cx="1248" cy="46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row                + 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crossTrack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column          + 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line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vertical           + 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sample</a:t>
              </a: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track               + 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time</a:t>
              </a:r>
            </a:p>
          </p:txBody>
        </p:sp>
        <p:sp>
          <p:nvSpPr>
            <p:cNvPr id="120" name="Rectangle 38"/>
            <p:cNvSpPr>
              <a:spLocks noChangeArrowheads="1"/>
            </p:cNvSpPr>
            <p:nvPr/>
          </p:nvSpPr>
          <p:spPr bwMode="auto">
            <a:xfrm>
              <a:off x="4224" y="3239"/>
              <a:ext cx="1248" cy="4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13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21" name="Title 1"/>
          <p:cNvSpPr>
            <a:spLocks noGrp="1"/>
          </p:cNvSpPr>
          <p:nvPr>
            <p:ph type="title"/>
          </p:nvPr>
        </p:nvSpPr>
        <p:spPr>
          <a:xfrm>
            <a:off x="18254" y="360924"/>
            <a:ext cx="2720643" cy="513929"/>
          </a:xfrm>
        </p:spPr>
        <p:txBody>
          <a:bodyPr>
            <a:normAutofit fontScale="90000"/>
          </a:bodyPr>
          <a:lstStyle/>
          <a:p>
            <a:r>
              <a:rPr lang="en-US" smtClean="0"/>
              <a:t>ISO Ideas</a:t>
            </a:r>
            <a:endParaRPr lang="en-US" dirty="0"/>
          </a:p>
        </p:txBody>
      </p:sp>
      <p:sp>
        <p:nvSpPr>
          <p:cNvPr id="88" name="Rectangle 1059"/>
          <p:cNvSpPr>
            <a:spLocks noChangeArrowheads="1"/>
          </p:cNvSpPr>
          <p:nvPr/>
        </p:nvSpPr>
        <p:spPr bwMode="auto">
          <a:xfrm>
            <a:off x="5390820" y="2069223"/>
            <a:ext cx="1185073" cy="3231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+</a:t>
            </a:r>
            <a:r>
              <a:rPr lang="en-US" sz="750" dirty="0" err="1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spatialRepresentationInfo</a:t>
            </a:r>
            <a:r>
              <a:rPr lang="en-US" sz="750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 0..*</a:t>
            </a:r>
          </a:p>
        </p:txBody>
      </p:sp>
      <p:grpSp>
        <p:nvGrpSpPr>
          <p:cNvPr id="119" name="Group 35"/>
          <p:cNvGrpSpPr>
            <a:grpSpLocks/>
          </p:cNvGrpSpPr>
          <p:nvPr/>
        </p:nvGrpSpPr>
        <p:grpSpPr bwMode="auto">
          <a:xfrm>
            <a:off x="5985734" y="4802627"/>
            <a:ext cx="1059058" cy="690563"/>
            <a:chOff x="4221" y="2503"/>
            <a:chExt cx="1251" cy="435"/>
          </a:xfrm>
        </p:grpSpPr>
        <p:sp>
          <p:nvSpPr>
            <p:cNvPr id="122" name="Text Box 36"/>
            <p:cNvSpPr txBox="1">
              <a:spLocks noChangeArrowheads="1"/>
            </p:cNvSpPr>
            <p:nvPr/>
          </p:nvSpPr>
          <p:spPr bwMode="auto">
            <a:xfrm>
              <a:off x="4221" y="2503"/>
              <a:ext cx="1251" cy="20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 rIns="0">
              <a:spAutoFit/>
            </a:bodyPr>
            <a:lstStyle/>
            <a:p>
              <a:pPr algn="ctr"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&lt;&lt;</a:t>
              </a:r>
              <a:r>
                <a:rPr lang="en-US" sz="750" dirty="0" err="1">
                  <a:latin typeface="Calibri"/>
                  <a:ea typeface="ＭＳ Ｐゴシック" charset="0"/>
                  <a:cs typeface="Calibri"/>
                </a:rPr>
                <a:t>CodeList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&gt;&gt;</a:t>
              </a:r>
            </a:p>
            <a:p>
              <a:pPr>
                <a:defRPr/>
              </a:pPr>
              <a:r>
                <a:rPr lang="en-US" sz="750" dirty="0" err="1" smtClean="0">
                  <a:latin typeface="Calibri"/>
                  <a:ea typeface="ＭＳ Ｐゴシック" charset="0"/>
                  <a:cs typeface="Calibri"/>
                </a:rPr>
                <a:t>MD_CellGeometryCode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3" name="Text Box 37"/>
            <p:cNvSpPr txBox="1">
              <a:spLocks noChangeArrowheads="1"/>
            </p:cNvSpPr>
            <p:nvPr/>
          </p:nvSpPr>
          <p:spPr bwMode="auto">
            <a:xfrm>
              <a:off x="4224" y="2705"/>
              <a:ext cx="1248" cy="20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/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point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         + voxel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area</a:t>
              </a:r>
              <a:r>
                <a:rPr lang="en-US" sz="750" dirty="0">
                  <a:latin typeface="Calibri"/>
                  <a:ea typeface="ＭＳ Ｐゴシック" charset="0"/>
                  <a:cs typeface="Calibri"/>
                </a:rPr>
                <a:t> </a:t>
              </a:r>
              <a:r>
                <a:rPr lang="en-US" sz="750" dirty="0" smtClean="0">
                  <a:latin typeface="Calibri"/>
                  <a:ea typeface="ＭＳ Ｐゴシック" charset="0"/>
                  <a:cs typeface="Calibri"/>
                </a:rPr>
                <a:t>           + stratum</a:t>
              </a:r>
              <a:endParaRPr lang="en-US" sz="75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24" name="Rectangle 38"/>
            <p:cNvSpPr>
              <a:spLocks noChangeArrowheads="1"/>
            </p:cNvSpPr>
            <p:nvPr/>
          </p:nvSpPr>
          <p:spPr bwMode="auto">
            <a:xfrm>
              <a:off x="4224" y="2909"/>
              <a:ext cx="1248" cy="2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rIns="0" anchor="ctr"/>
            <a:lstStyle/>
            <a:p>
              <a:pPr>
                <a:defRPr/>
              </a:pPr>
              <a:endParaRPr lang="en-US" sz="75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29" name="Rectangle 1096"/>
          <p:cNvSpPr>
            <a:spLocks noChangeArrowheads="1"/>
          </p:cNvSpPr>
          <p:nvPr/>
        </p:nvSpPr>
        <p:spPr bwMode="auto">
          <a:xfrm>
            <a:off x="2238214" y="4102683"/>
            <a:ext cx="850106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750" dirty="0">
                <a:latin typeface="Calibri"/>
                <a:ea typeface="ＭＳ Ｐゴシック" charset="0"/>
                <a:cs typeface="Calibri"/>
              </a:rPr>
              <a:t>+attribute 0..*</a:t>
            </a:r>
          </a:p>
        </p:txBody>
      </p:sp>
      <p:grpSp>
        <p:nvGrpSpPr>
          <p:cNvPr id="132" name="Group 59"/>
          <p:cNvGrpSpPr>
            <a:grpSpLocks/>
          </p:cNvGrpSpPr>
          <p:nvPr/>
        </p:nvGrpSpPr>
        <p:grpSpPr bwMode="auto">
          <a:xfrm>
            <a:off x="613859" y="4310510"/>
            <a:ext cx="3400004" cy="1160871"/>
            <a:chOff x="4121727" y="4386700"/>
            <a:chExt cx="4833681" cy="1547819"/>
          </a:xfrm>
        </p:grpSpPr>
        <p:grpSp>
          <p:nvGrpSpPr>
            <p:cNvPr id="133" name="Group 61"/>
            <p:cNvGrpSpPr>
              <a:grpSpLocks/>
            </p:cNvGrpSpPr>
            <p:nvPr/>
          </p:nvGrpSpPr>
          <p:grpSpPr bwMode="auto">
            <a:xfrm>
              <a:off x="4121727" y="4386700"/>
              <a:ext cx="4690486" cy="1547819"/>
              <a:chOff x="1031" y="2704"/>
              <a:chExt cx="1234" cy="975"/>
            </a:xfrm>
          </p:grpSpPr>
          <p:sp>
            <p:nvSpPr>
              <p:cNvPr id="135" name="Text Box 1075"/>
              <p:cNvSpPr txBox="1">
                <a:spLocks noChangeArrowheads="1"/>
              </p:cNvSpPr>
              <p:nvPr/>
            </p:nvSpPr>
            <p:spPr bwMode="auto">
              <a:xfrm>
                <a:off x="1031" y="2704"/>
                <a:ext cx="1234" cy="174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MD_SampleDimension</a:t>
                </a:r>
                <a:endParaRPr lang="en-US" sz="750" dirty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</p:txBody>
          </p:sp>
          <p:sp>
            <p:nvSpPr>
              <p:cNvPr id="136" name="Text Box 1076"/>
              <p:cNvSpPr txBox="1">
                <a:spLocks noChangeArrowheads="1"/>
              </p:cNvSpPr>
              <p:nvPr/>
            </p:nvSpPr>
            <p:spPr bwMode="auto">
              <a:xfrm>
                <a:off x="1031" y="2876"/>
                <a:ext cx="1234" cy="756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750" dirty="0">
                    <a:ea typeface="ＭＳ Ｐゴシック" charset="0"/>
                    <a:cs typeface="Calibri"/>
                  </a:rPr>
                  <a:t>+ description : </a:t>
                </a:r>
                <a:r>
                  <a:rPr lang="en-US" sz="750" dirty="0" err="1">
                    <a:ea typeface="ＭＳ Ｐゴシック" charset="0"/>
                    <a:cs typeface="Calibri"/>
                  </a:rPr>
                  <a:t>CharacterString</a:t>
                </a:r>
                <a:r>
                  <a:rPr lang="en-US" sz="750" dirty="0">
                    <a:ea typeface="ＭＳ Ｐゴシック" charset="0"/>
                    <a:cs typeface="Calibri"/>
                  </a:rPr>
                  <a:t> [0..1]</a:t>
                </a:r>
              </a:p>
              <a:p>
                <a:pPr>
                  <a:defRPr/>
                </a:pPr>
                <a:r>
                  <a:rPr lang="en-US" sz="750" dirty="0">
                    <a:ea typeface="ＭＳ Ｐゴシック" charset="0"/>
                    <a:cs typeface="Calibri"/>
                  </a:rPr>
                  <a:t>+ name : </a:t>
                </a:r>
                <a:r>
                  <a:rPr lang="en-US" sz="750" dirty="0" err="1">
                    <a:ea typeface="ＭＳ Ｐゴシック" charset="0"/>
                    <a:cs typeface="Calibri"/>
                  </a:rPr>
                  <a:t>MD_Identifier</a:t>
                </a:r>
                <a:r>
                  <a:rPr lang="en-US" sz="750" dirty="0">
                    <a:ea typeface="ＭＳ Ｐゴシック" charset="0"/>
                    <a:cs typeface="Calibri"/>
                  </a:rPr>
                  <a:t> [0..*]</a:t>
                </a:r>
              </a:p>
              <a:p>
                <a:pPr>
                  <a:defRPr/>
                </a:pP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maxValue</a:t>
                </a: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</a:t>
                </a:r>
              </a:p>
              <a:p>
                <a:pPr>
                  <a:defRPr/>
                </a:pPr>
                <a:r>
                  <a:rPr lang="en-US" sz="750" dirty="0" smtClean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minValue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 </a:t>
                </a: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units :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UnitOfMeasure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[0..1]</a:t>
                </a: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en-US" sz="750" dirty="0" err="1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scaleFactor</a:t>
                </a:r>
                <a:r>
                  <a:rPr lang="en-US" sz="750" dirty="0">
                    <a:solidFill>
                      <a:srgbClr val="000000"/>
                    </a:solidFill>
                    <a:latin typeface="Calibri"/>
                    <a:ea typeface="ＭＳ Ｐゴシック" charset="0"/>
                    <a:cs typeface="Calibri"/>
                  </a:rPr>
                  <a:t> : Real [0..1] </a:t>
                </a:r>
                <a:endParaRPr lang="en-US" sz="750" dirty="0" smtClean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  <a:p>
                <a:pPr>
                  <a:defRPr/>
                </a:pPr>
                <a:r>
                  <a:rPr lang="en-US" sz="750" dirty="0">
                    <a:solidFill>
                      <a:srgbClr val="000000"/>
                    </a:solidFill>
                    <a:ea typeface="ＭＳ Ｐゴシック" charset="0"/>
                    <a:cs typeface="Calibri"/>
                  </a:rPr>
                  <a:t>+ offset : Real [0..1</a:t>
                </a:r>
                <a:r>
                  <a:rPr lang="en-US" sz="750" dirty="0" smtClean="0">
                    <a:solidFill>
                      <a:srgbClr val="000000"/>
                    </a:solidFill>
                    <a:ea typeface="ＭＳ Ｐゴシック" charset="0"/>
                    <a:cs typeface="Calibri"/>
                  </a:rPr>
                  <a:t>]</a:t>
                </a:r>
                <a:endParaRPr lang="en-US" sz="750" dirty="0">
                  <a:solidFill>
                    <a:srgbClr val="000000"/>
                  </a:solidFill>
                  <a:ea typeface="ＭＳ Ｐゴシック" charset="0"/>
                  <a:cs typeface="Calibri"/>
                </a:endParaRPr>
              </a:p>
            </p:txBody>
          </p:sp>
          <p:sp>
            <p:nvSpPr>
              <p:cNvPr id="137" name="Rectangle 136"/>
              <p:cNvSpPr>
                <a:spLocks noChangeArrowheads="1"/>
              </p:cNvSpPr>
              <p:nvPr/>
            </p:nvSpPr>
            <p:spPr bwMode="auto">
              <a:xfrm>
                <a:off x="1031" y="3632"/>
                <a:ext cx="1234" cy="47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75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endParaRPr>
              </a:p>
            </p:txBody>
          </p:sp>
        </p:grpSp>
        <p:sp>
          <p:nvSpPr>
            <p:cNvPr id="134" name="TextBox 62"/>
            <p:cNvSpPr txBox="1">
              <a:spLocks noChangeArrowheads="1"/>
            </p:cNvSpPr>
            <p:nvPr/>
          </p:nvSpPr>
          <p:spPr bwMode="auto">
            <a:xfrm>
              <a:off x="6399834" y="4630452"/>
              <a:ext cx="2555574" cy="10464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defRPr/>
              </a:pPr>
              <a:r>
                <a:rPr lang="en-US" sz="750" dirty="0" smtClean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en-US" sz="750" dirty="0" err="1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meanValue</a:t>
              </a:r>
              <a:r>
                <a:rPr lang="en-US" sz="750" dirty="0">
                  <a:solidFill>
                    <a:srgbClr val="000000"/>
                  </a:solidFill>
                  <a:latin typeface="Calibri"/>
                  <a:ea typeface="ＭＳ Ｐゴシック" charset="0"/>
                  <a:cs typeface="Calibri"/>
                </a:rPr>
                <a:t> : Real [0..1]</a:t>
              </a:r>
            </a:p>
            <a:p>
              <a:pPr eaLnBrk="1" hangingPunct="1"/>
              <a:r>
                <a:rPr lang="en-US" altLang="x-none" sz="750" dirty="0" smtClean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numberOfValues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Integer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standardDeviation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Real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otherPropertyType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RecordType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otherProperty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Record [0..1]</a:t>
              </a:r>
            </a:p>
            <a:p>
              <a:pPr eaLnBrk="1" hangingPunct="1"/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+ </a:t>
              </a:r>
              <a:r>
                <a:rPr lang="en-US" altLang="x-none" sz="750" dirty="0" err="1">
                  <a:solidFill>
                    <a:srgbClr val="000000"/>
                  </a:solidFill>
                  <a:latin typeface="Calibri" charset="0"/>
                </a:rPr>
                <a:t>bitsPerValue</a:t>
              </a:r>
              <a:r>
                <a:rPr lang="en-US" altLang="x-none" sz="750" dirty="0">
                  <a:solidFill>
                    <a:srgbClr val="000000"/>
                  </a:solidFill>
                  <a:latin typeface="Calibri" charset="0"/>
                </a:rPr>
                <a:t> : Integer [0..1]</a:t>
              </a:r>
            </a:p>
          </p:txBody>
        </p:sp>
      </p:grpSp>
      <p:grpSp>
        <p:nvGrpSpPr>
          <p:cNvPr id="138" name="Group 62"/>
          <p:cNvGrpSpPr>
            <a:grpSpLocks/>
          </p:cNvGrpSpPr>
          <p:nvPr/>
        </p:nvGrpSpPr>
        <p:grpSpPr bwMode="auto">
          <a:xfrm>
            <a:off x="2316997" y="5635472"/>
            <a:ext cx="1212873" cy="575071"/>
            <a:chOff x="975" y="2992"/>
            <a:chExt cx="1389" cy="483"/>
          </a:xfrm>
        </p:grpSpPr>
        <p:sp>
          <p:nvSpPr>
            <p:cNvPr id="139" name="Text Box 59"/>
            <p:cNvSpPr txBox="1">
              <a:spLocks noChangeArrowheads="1"/>
            </p:cNvSpPr>
            <p:nvPr/>
          </p:nvSpPr>
          <p:spPr bwMode="auto">
            <a:xfrm>
              <a:off x="976" y="2992"/>
              <a:ext cx="1388" cy="1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MemberName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40" name="Text Box 60"/>
            <p:cNvSpPr txBox="1">
              <a:spLocks noChangeArrowheads="1"/>
            </p:cNvSpPr>
            <p:nvPr/>
          </p:nvSpPr>
          <p:spPr bwMode="auto">
            <a:xfrm>
              <a:off x="975" y="3165"/>
              <a:ext cx="1389" cy="2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aName</a:t>
              </a:r>
              <a:r>
                <a:rPr lang="en-US" sz="750" dirty="0" smtClean="0"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750" dirty="0"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750" dirty="0" err="1">
                  <a:ea typeface="ＭＳ Ｐゴシック" charset="0"/>
                  <a:cs typeface="ＭＳ Ｐゴシック" charset="0"/>
                </a:rPr>
                <a:t>CharacterString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  <a:p>
              <a:pPr>
                <a:defRPr/>
              </a:pPr>
              <a:r>
                <a:rPr lang="en-US" sz="750" dirty="0">
                  <a:ea typeface="ＭＳ Ｐゴシック" charset="0"/>
                  <a:cs typeface="ＭＳ Ｐゴシック" charset="0"/>
                </a:rPr>
                <a:t>+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typeName</a:t>
              </a:r>
              <a:r>
                <a:rPr lang="en-US" sz="750" dirty="0" smtClean="0">
                  <a:ea typeface="ＭＳ Ｐゴシック" charset="0"/>
                  <a:cs typeface="ＭＳ Ｐゴシック" charset="0"/>
                </a:rPr>
                <a:t>: </a:t>
              </a:r>
              <a:r>
                <a:rPr lang="en-US" sz="750" dirty="0" err="1" smtClean="0">
                  <a:ea typeface="ＭＳ Ｐゴシック" charset="0"/>
                  <a:cs typeface="ＭＳ Ｐゴシック" charset="0"/>
                </a:rPr>
                <a:t>aName</a:t>
              </a:r>
              <a:endParaRPr lang="en-US" sz="75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41" name="Rectangle 61"/>
            <p:cNvSpPr>
              <a:spLocks noChangeArrowheads="1"/>
            </p:cNvSpPr>
            <p:nvPr/>
          </p:nvSpPr>
          <p:spPr bwMode="auto">
            <a:xfrm>
              <a:off x="975" y="3435"/>
              <a:ext cx="1389" cy="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ea typeface="ＭＳ Ｐゴシック" charset="0"/>
              </a:endParaRPr>
            </a:p>
          </p:txBody>
        </p:sp>
      </p:grpSp>
      <p:cxnSp>
        <p:nvCxnSpPr>
          <p:cNvPr id="142" name="AutoShape 1093"/>
          <p:cNvCxnSpPr>
            <a:cxnSpLocks noChangeShapeType="1"/>
          </p:cNvCxnSpPr>
          <p:nvPr/>
        </p:nvCxnSpPr>
        <p:spPr bwMode="auto">
          <a:xfrm rot="16200000" flipH="1">
            <a:off x="1677182" y="5098367"/>
            <a:ext cx="158700" cy="1122678"/>
          </a:xfrm>
          <a:prstGeom prst="bentConnector2">
            <a:avLst/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43" name="AutoShape 1090"/>
          <p:cNvSpPr>
            <a:spLocks noChangeArrowheads="1"/>
          </p:cNvSpPr>
          <p:nvPr/>
        </p:nvSpPr>
        <p:spPr bwMode="auto">
          <a:xfrm>
            <a:off x="1166108" y="5472009"/>
            <a:ext cx="58170" cy="108347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1088723" y="5715141"/>
            <a:ext cx="130837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800" dirty="0">
                <a:ea typeface="ＭＳ Ｐゴシック" charset="0"/>
                <a:cs typeface="Calibri"/>
              </a:rPr>
              <a:t>+ </a:t>
            </a:r>
            <a:r>
              <a:rPr lang="en-US" sz="800" dirty="0" err="1">
                <a:ea typeface="ＭＳ Ｐゴシック" charset="0"/>
                <a:cs typeface="Calibri"/>
              </a:rPr>
              <a:t>sequenceIdentifier</a:t>
            </a:r>
            <a:r>
              <a:rPr lang="en-US" sz="800" dirty="0">
                <a:ea typeface="ＭＳ Ｐゴシック" charset="0"/>
                <a:cs typeface="Calibri"/>
              </a:rPr>
              <a:t> </a:t>
            </a:r>
            <a:r>
              <a:rPr lang="en-US" sz="800" dirty="0" smtClean="0">
                <a:ea typeface="ＭＳ Ｐゴシック" charset="0"/>
                <a:cs typeface="Calibri"/>
              </a:rPr>
              <a:t>[</a:t>
            </a:r>
            <a:r>
              <a:rPr lang="en-US" sz="800" dirty="0">
                <a:ea typeface="ＭＳ Ｐゴシック" charset="0"/>
                <a:cs typeface="Calibri"/>
              </a:rPr>
              <a:t>0..1] </a:t>
            </a:r>
          </a:p>
        </p:txBody>
      </p:sp>
      <p:sp>
        <p:nvSpPr>
          <p:cNvPr id="145" name="AutoShape 1090"/>
          <p:cNvSpPr>
            <a:spLocks noChangeArrowheads="1"/>
          </p:cNvSpPr>
          <p:nvPr/>
        </p:nvSpPr>
        <p:spPr bwMode="auto">
          <a:xfrm>
            <a:off x="1701552" y="3429789"/>
            <a:ext cx="58170" cy="108347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Ins="0" anchor="ctr"/>
          <a:lstStyle/>
          <a:p>
            <a:pPr>
              <a:defRPr/>
            </a:pPr>
            <a:endParaRPr lang="en-US" sz="75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146" name="AutoShape 1093"/>
          <p:cNvCxnSpPr>
            <a:cxnSpLocks noChangeShapeType="1"/>
          </p:cNvCxnSpPr>
          <p:nvPr/>
        </p:nvCxnSpPr>
        <p:spPr bwMode="auto">
          <a:xfrm rot="16200000" flipH="1">
            <a:off x="1607195" y="3661577"/>
            <a:ext cx="779746" cy="532863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miter lim="800000"/>
            <a:headEnd type="none" w="lg" len="lg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69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ChangeArrowheads="1"/>
          </p:cNvSpPr>
          <p:nvPr/>
        </p:nvSpPr>
        <p:spPr bwMode="auto">
          <a:xfrm>
            <a:off x="4022725" y="954899"/>
            <a:ext cx="1104900" cy="2555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000">
                <a:latin typeface="Calibri"/>
                <a:ea typeface="ＭＳ Ｐゴシック" charset="0"/>
                <a:cs typeface="Calibri"/>
              </a:rPr>
              <a:t>MD_Metadata</a:t>
            </a:r>
          </a:p>
        </p:txBody>
      </p:sp>
      <p:sp>
        <p:nvSpPr>
          <p:cNvPr id="70660" name="AutoShape 4"/>
          <p:cNvSpPr>
            <a:spLocks noChangeArrowheads="1"/>
          </p:cNvSpPr>
          <p:nvPr/>
        </p:nvSpPr>
        <p:spPr bwMode="auto">
          <a:xfrm>
            <a:off x="4522788" y="1215249"/>
            <a:ext cx="103187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70667" name="AutoShape 11"/>
          <p:cNvCxnSpPr>
            <a:cxnSpLocks noChangeShapeType="1"/>
            <a:stCxn id="70660" idx="2"/>
            <a:endCxn id="70719" idx="0"/>
          </p:cNvCxnSpPr>
          <p:nvPr/>
        </p:nvCxnSpPr>
        <p:spPr bwMode="auto">
          <a:xfrm>
            <a:off x="4574382" y="1402574"/>
            <a:ext cx="794" cy="1110486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8133" name="Group 41"/>
          <p:cNvGrpSpPr>
            <a:grpSpLocks/>
          </p:cNvGrpSpPr>
          <p:nvPr/>
        </p:nvGrpSpPr>
        <p:grpSpPr bwMode="auto">
          <a:xfrm>
            <a:off x="239713" y="2982960"/>
            <a:ext cx="2489200" cy="1336675"/>
            <a:chOff x="288" y="2090"/>
            <a:chExt cx="1417" cy="842"/>
          </a:xfrm>
        </p:grpSpPr>
        <p:sp>
          <p:nvSpPr>
            <p:cNvPr id="70674" name="Text Box 18"/>
            <p:cNvSpPr txBox="1">
              <a:spLocks noChangeArrowheads="1"/>
            </p:cNvSpPr>
            <p:nvPr/>
          </p:nvSpPr>
          <p:spPr bwMode="auto">
            <a:xfrm>
              <a:off x="288" y="2090"/>
              <a:ext cx="1417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MI_Instrument</a:t>
              </a:r>
            </a:p>
          </p:txBody>
        </p:sp>
        <p:sp>
          <p:nvSpPr>
            <p:cNvPr id="70675" name="Text Box 19"/>
            <p:cNvSpPr txBox="1">
              <a:spLocks noChangeArrowheads="1"/>
            </p:cNvSpPr>
            <p:nvPr/>
          </p:nvSpPr>
          <p:spPr bwMode="auto">
            <a:xfrm>
              <a:off x="288" y="2250"/>
              <a:ext cx="1417" cy="6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citation[0..*]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CI_Citation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identifier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MD_Identifier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type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description[0..1]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additionalAttributeType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RecordType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Record</a:t>
              </a:r>
            </a:p>
          </p:txBody>
        </p:sp>
        <p:sp>
          <p:nvSpPr>
            <p:cNvPr id="70676" name="Rectangle 20"/>
            <p:cNvSpPr>
              <a:spLocks noChangeArrowheads="1"/>
            </p:cNvSpPr>
            <p:nvPr/>
          </p:nvSpPr>
          <p:spPr bwMode="auto">
            <a:xfrm>
              <a:off x="288" y="2892"/>
              <a:ext cx="1417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48134" name="Group 21"/>
          <p:cNvGrpSpPr>
            <a:grpSpLocks/>
          </p:cNvGrpSpPr>
          <p:nvPr/>
        </p:nvGrpSpPr>
        <p:grpSpPr bwMode="auto">
          <a:xfrm>
            <a:off x="3221038" y="3567160"/>
            <a:ext cx="2503487" cy="1028700"/>
            <a:chOff x="3251" y="3086"/>
            <a:chExt cx="1625" cy="648"/>
          </a:xfrm>
        </p:grpSpPr>
        <p:sp>
          <p:nvSpPr>
            <p:cNvPr id="70678" name="Text Box 22"/>
            <p:cNvSpPr txBox="1">
              <a:spLocks noChangeArrowheads="1"/>
            </p:cNvSpPr>
            <p:nvPr/>
          </p:nvSpPr>
          <p:spPr bwMode="auto">
            <a:xfrm>
              <a:off x="3251" y="3086"/>
              <a:ext cx="1625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MI_EnvironmentalRecord</a:t>
              </a:r>
            </a:p>
          </p:txBody>
        </p:sp>
        <p:sp>
          <p:nvSpPr>
            <p:cNvPr id="70679" name="Text Box 23"/>
            <p:cNvSpPr txBox="1">
              <a:spLocks noChangeArrowheads="1"/>
            </p:cNvSpPr>
            <p:nvPr/>
          </p:nvSpPr>
          <p:spPr bwMode="auto">
            <a:xfrm>
              <a:off x="3251" y="3246"/>
              <a:ext cx="1625" cy="44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+ averageAirTemperature : Real</a:t>
              </a:r>
            </a:p>
            <a:p>
              <a:pPr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+ maxRelativeHumidity : Real</a:t>
              </a:r>
            </a:p>
            <a:p>
              <a:pPr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+ maxAltitude : Real</a:t>
              </a:r>
            </a:p>
            <a:p>
              <a:pPr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+ meteorologicalConditions : CharacterString</a:t>
              </a:r>
            </a:p>
          </p:txBody>
        </p:sp>
        <p:sp>
          <p:nvSpPr>
            <p:cNvPr id="70680" name="Rectangle 24"/>
            <p:cNvSpPr>
              <a:spLocks noChangeArrowheads="1"/>
            </p:cNvSpPr>
            <p:nvPr/>
          </p:nvSpPr>
          <p:spPr bwMode="auto">
            <a:xfrm>
              <a:off x="3251" y="3694"/>
              <a:ext cx="1625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70681" name="AutoShape 25"/>
          <p:cNvSpPr>
            <a:spLocks noChangeArrowheads="1"/>
          </p:cNvSpPr>
          <p:nvPr/>
        </p:nvSpPr>
        <p:spPr bwMode="auto">
          <a:xfrm flipV="1">
            <a:off x="3884613" y="2325735"/>
            <a:ext cx="103187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70682" name="AutoShape 26"/>
          <p:cNvCxnSpPr>
            <a:cxnSpLocks noChangeShapeType="1"/>
            <a:stCxn id="70681" idx="2"/>
            <a:endCxn id="70700" idx="3"/>
          </p:cNvCxnSpPr>
          <p:nvPr/>
        </p:nvCxnSpPr>
        <p:spPr bwMode="auto">
          <a:xfrm rot="16200000" flipV="1">
            <a:off x="3054185" y="1443712"/>
            <a:ext cx="615489" cy="1148557"/>
          </a:xfrm>
          <a:prstGeom prst="bentConnector2">
            <a:avLst/>
          </a:prstGeom>
          <a:noFill/>
          <a:ln w="12700">
            <a:solidFill>
              <a:srgbClr val="000000"/>
            </a:solidFill>
            <a:miter lim="800000"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0683" name="Rectangle 27"/>
          <p:cNvSpPr>
            <a:spLocks noChangeArrowheads="1"/>
          </p:cNvSpPr>
          <p:nvPr/>
        </p:nvSpPr>
        <p:spPr bwMode="auto">
          <a:xfrm>
            <a:off x="4425950" y="2975023"/>
            <a:ext cx="17970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000">
                <a:latin typeface="Calibri"/>
                <a:ea typeface="ＭＳ Ｐゴシック" charset="0"/>
                <a:cs typeface="Calibri"/>
              </a:rPr>
              <a:t>+ environmentalConditions   0..*</a:t>
            </a:r>
          </a:p>
        </p:txBody>
      </p:sp>
      <p:sp>
        <p:nvSpPr>
          <p:cNvPr id="70684" name="AutoShape 28"/>
          <p:cNvSpPr>
            <a:spLocks noChangeArrowheads="1"/>
          </p:cNvSpPr>
          <p:nvPr/>
        </p:nvSpPr>
        <p:spPr bwMode="auto">
          <a:xfrm flipV="1">
            <a:off x="4897438" y="2325735"/>
            <a:ext cx="103187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70685" name="AutoShape 29"/>
          <p:cNvCxnSpPr>
            <a:cxnSpLocks noChangeShapeType="1"/>
            <a:stCxn id="70684" idx="2"/>
            <a:endCxn id="70705" idx="2"/>
          </p:cNvCxnSpPr>
          <p:nvPr/>
        </p:nvCxnSpPr>
        <p:spPr bwMode="auto">
          <a:xfrm rot="5400000" flipH="1" flipV="1">
            <a:off x="5910954" y="870459"/>
            <a:ext cx="493355" cy="2417199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rgbClr val="000000"/>
            </a:solidFill>
            <a:miter lim="800000"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0686" name="Rectangle 30"/>
          <p:cNvSpPr>
            <a:spLocks noChangeArrowheads="1"/>
          </p:cNvSpPr>
          <p:nvPr/>
        </p:nvSpPr>
        <p:spPr bwMode="auto">
          <a:xfrm>
            <a:off x="7470775" y="2975023"/>
            <a:ext cx="963613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000" dirty="0">
                <a:latin typeface="Calibri"/>
                <a:ea typeface="ＭＳ Ｐゴシック" charset="0"/>
                <a:cs typeface="Calibri"/>
              </a:rPr>
              <a:t>+ operation</a:t>
            </a:r>
          </a:p>
          <a:p>
            <a:pPr eaLnBrk="0" hangingPunct="0">
              <a:spcBef>
                <a:spcPct val="50000"/>
              </a:spcBef>
              <a:defRPr/>
            </a:pPr>
            <a:r>
              <a:rPr lang="en-US" sz="1000" dirty="0">
                <a:latin typeface="Calibri"/>
                <a:ea typeface="ＭＳ Ｐゴシック" charset="0"/>
                <a:cs typeface="Calibri"/>
              </a:rPr>
              <a:t>0..*</a:t>
            </a:r>
          </a:p>
        </p:txBody>
      </p:sp>
      <p:grpSp>
        <p:nvGrpSpPr>
          <p:cNvPr id="48141" name="Group 42"/>
          <p:cNvGrpSpPr>
            <a:grpSpLocks/>
          </p:cNvGrpSpPr>
          <p:nvPr/>
        </p:nvGrpSpPr>
        <p:grpSpPr bwMode="auto">
          <a:xfrm>
            <a:off x="276225" y="948246"/>
            <a:ext cx="2511425" cy="1336675"/>
            <a:chOff x="288" y="2090"/>
            <a:chExt cx="1417" cy="842"/>
          </a:xfrm>
        </p:grpSpPr>
        <p:sp>
          <p:nvSpPr>
            <p:cNvPr id="70699" name="Text Box 43"/>
            <p:cNvSpPr txBox="1">
              <a:spLocks noChangeArrowheads="1"/>
            </p:cNvSpPr>
            <p:nvPr/>
          </p:nvSpPr>
          <p:spPr bwMode="auto">
            <a:xfrm>
              <a:off x="288" y="2090"/>
              <a:ext cx="1417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MI_Platform</a:t>
              </a:r>
            </a:p>
          </p:txBody>
        </p:sp>
        <p:sp>
          <p:nvSpPr>
            <p:cNvPr id="70700" name="Text Box 44"/>
            <p:cNvSpPr txBox="1">
              <a:spLocks noChangeArrowheads="1"/>
            </p:cNvSpPr>
            <p:nvPr/>
          </p:nvSpPr>
          <p:spPr bwMode="auto">
            <a:xfrm>
              <a:off x="288" y="2250"/>
              <a:ext cx="1417" cy="6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citation[0..*]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CI_Citation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identifier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MD_Identifier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description[0..1]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sponsor[0..*]: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CI_ResponsibleParty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additionalAttributeType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RecordType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additionalAttribute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 [0..1]: Record</a:t>
              </a:r>
            </a:p>
          </p:txBody>
        </p:sp>
        <p:sp>
          <p:nvSpPr>
            <p:cNvPr id="70701" name="Rectangle 45"/>
            <p:cNvSpPr>
              <a:spLocks noChangeArrowheads="1"/>
            </p:cNvSpPr>
            <p:nvPr/>
          </p:nvSpPr>
          <p:spPr bwMode="auto">
            <a:xfrm>
              <a:off x="288" y="2892"/>
              <a:ext cx="1417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48142" name="Group 68"/>
          <p:cNvGrpSpPr>
            <a:grpSpLocks/>
          </p:cNvGrpSpPr>
          <p:nvPr/>
        </p:nvGrpSpPr>
        <p:grpSpPr bwMode="auto">
          <a:xfrm>
            <a:off x="6208149" y="952905"/>
            <a:ext cx="2316163" cy="879475"/>
            <a:chOff x="3906" y="616"/>
            <a:chExt cx="1459" cy="554"/>
          </a:xfrm>
        </p:grpSpPr>
        <p:sp>
          <p:nvSpPr>
            <p:cNvPr id="70703" name="Text Box 47"/>
            <p:cNvSpPr txBox="1">
              <a:spLocks noChangeArrowheads="1"/>
            </p:cNvSpPr>
            <p:nvPr/>
          </p:nvSpPr>
          <p:spPr bwMode="auto">
            <a:xfrm>
              <a:off x="3906" y="616"/>
              <a:ext cx="1459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MI_Plan</a:t>
              </a:r>
            </a:p>
          </p:txBody>
        </p:sp>
        <p:sp>
          <p:nvSpPr>
            <p:cNvPr id="70704" name="Text Box 48"/>
            <p:cNvSpPr txBox="1">
              <a:spLocks noChangeArrowheads="1"/>
            </p:cNvSpPr>
            <p:nvPr/>
          </p:nvSpPr>
          <p:spPr bwMode="auto">
            <a:xfrm>
              <a:off x="3906" y="776"/>
              <a:ext cx="1459" cy="35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fr-FR" altLang="x-none" sz="1000">
                  <a:latin typeface="Calibri" charset="0"/>
                </a:rPr>
                <a:t>+ type[0..1] : MI_GeometryTypeCode</a:t>
              </a:r>
            </a:p>
            <a:p>
              <a:pPr eaLnBrk="1" hangingPunct="1"/>
              <a:r>
                <a:rPr lang="fr-FR" altLang="x-none" sz="1000">
                  <a:latin typeface="Calibri" charset="0"/>
                </a:rPr>
                <a:t>+ status : MD_ProgressCode</a:t>
              </a:r>
            </a:p>
            <a:p>
              <a:pPr eaLnBrk="1" hangingPunct="1"/>
              <a:r>
                <a:rPr lang="fr-FR" altLang="x-none" sz="1000">
                  <a:latin typeface="Calibri" charset="0"/>
                </a:rPr>
                <a:t>+ citation[0..*] : CI_Citation</a:t>
              </a:r>
            </a:p>
          </p:txBody>
        </p:sp>
        <p:sp>
          <p:nvSpPr>
            <p:cNvPr id="70705" name="Rectangle 49"/>
            <p:cNvSpPr>
              <a:spLocks noChangeArrowheads="1"/>
            </p:cNvSpPr>
            <p:nvPr/>
          </p:nvSpPr>
          <p:spPr bwMode="auto">
            <a:xfrm>
              <a:off x="3906" y="1130"/>
              <a:ext cx="1459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48143" name="Group 70"/>
          <p:cNvGrpSpPr>
            <a:grpSpLocks/>
          </p:cNvGrpSpPr>
          <p:nvPr/>
        </p:nvGrpSpPr>
        <p:grpSpPr bwMode="auto">
          <a:xfrm>
            <a:off x="6313488" y="3573510"/>
            <a:ext cx="2373312" cy="1174750"/>
            <a:chOff x="3977" y="2282"/>
            <a:chExt cx="1495" cy="740"/>
          </a:xfrm>
        </p:grpSpPr>
        <p:sp>
          <p:nvSpPr>
            <p:cNvPr id="70715" name="Text Box 59"/>
            <p:cNvSpPr txBox="1">
              <a:spLocks noChangeArrowheads="1"/>
            </p:cNvSpPr>
            <p:nvPr/>
          </p:nvSpPr>
          <p:spPr bwMode="auto">
            <a:xfrm>
              <a:off x="3977" y="2282"/>
              <a:ext cx="1495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MI_Operation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0716" name="Text Box 60"/>
            <p:cNvSpPr txBox="1">
              <a:spLocks noChangeArrowheads="1"/>
            </p:cNvSpPr>
            <p:nvPr/>
          </p:nvSpPr>
          <p:spPr bwMode="auto">
            <a:xfrm>
              <a:off x="3977" y="2442"/>
              <a:ext cx="1495" cy="54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fr-FR" sz="1000">
                  <a:latin typeface="Calibri"/>
                  <a:ea typeface="ＭＳ Ｐゴシック" charset="0"/>
                  <a:cs typeface="Calibri"/>
                </a:rPr>
                <a:t>+ description[0..1] : CharacterString</a:t>
              </a:r>
            </a:p>
            <a:p>
              <a:pPr>
                <a:defRPr/>
              </a:pPr>
              <a:r>
                <a:rPr lang="fr-FR" sz="1000">
                  <a:latin typeface="Calibri"/>
                  <a:ea typeface="ＭＳ Ｐゴシック" charset="0"/>
                  <a:cs typeface="Calibri"/>
                </a:rPr>
                <a:t>+ citation[0..1] : CI_Citation</a:t>
              </a:r>
            </a:p>
            <a:p>
              <a:pPr>
                <a:defRPr/>
              </a:pPr>
              <a:r>
                <a:rPr lang="fr-FR" sz="1000">
                  <a:latin typeface="Calibri"/>
                  <a:ea typeface="ＭＳ Ｐゴシック" charset="0"/>
                  <a:cs typeface="Calibri"/>
                </a:rPr>
                <a:t>+ identifier : MD_Identifier</a:t>
              </a:r>
            </a:p>
            <a:p>
              <a:pPr>
                <a:defRPr/>
              </a:pPr>
              <a:r>
                <a:rPr lang="fr-FR" sz="1000">
                  <a:latin typeface="Calibri"/>
                  <a:ea typeface="ＭＳ Ｐゴシック" charset="0"/>
                  <a:cs typeface="Calibri"/>
                </a:rPr>
                <a:t>+ status : MD_ProgressCode</a:t>
              </a:r>
            </a:p>
            <a:p>
              <a:pPr>
                <a:defRPr/>
              </a:pPr>
              <a:r>
                <a:rPr lang="fr-FR" sz="1000">
                  <a:latin typeface="Calibri"/>
                  <a:ea typeface="ＭＳ Ｐゴシック" charset="0"/>
                  <a:cs typeface="Calibri"/>
                </a:rPr>
                <a:t>+ type[0..1] : MI_OperationTypeCode0</a:t>
              </a:r>
              <a:endParaRPr lang="en-US" sz="100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0717" name="Rectangle 61"/>
            <p:cNvSpPr>
              <a:spLocks noChangeArrowheads="1"/>
            </p:cNvSpPr>
            <p:nvPr/>
          </p:nvSpPr>
          <p:spPr bwMode="auto">
            <a:xfrm>
              <a:off x="3977" y="2982"/>
              <a:ext cx="1495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48144" name="Group 67"/>
          <p:cNvGrpSpPr>
            <a:grpSpLocks/>
          </p:cNvGrpSpPr>
          <p:nvPr/>
        </p:nvGrpSpPr>
        <p:grpSpPr bwMode="auto">
          <a:xfrm>
            <a:off x="3706813" y="2513060"/>
            <a:ext cx="1736725" cy="384175"/>
            <a:chOff x="1788" y="1843"/>
            <a:chExt cx="1417" cy="242"/>
          </a:xfrm>
        </p:grpSpPr>
        <p:sp>
          <p:nvSpPr>
            <p:cNvPr id="70719" name="Text Box 63"/>
            <p:cNvSpPr txBox="1">
              <a:spLocks noChangeArrowheads="1"/>
            </p:cNvSpPr>
            <p:nvPr/>
          </p:nvSpPr>
          <p:spPr bwMode="auto">
            <a:xfrm>
              <a:off x="1788" y="1843"/>
              <a:ext cx="1417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MI_AcquisitionInformation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0721" name="Rectangle 65"/>
            <p:cNvSpPr>
              <a:spLocks noChangeArrowheads="1"/>
            </p:cNvSpPr>
            <p:nvPr/>
          </p:nvSpPr>
          <p:spPr bwMode="auto">
            <a:xfrm>
              <a:off x="1788" y="2045"/>
              <a:ext cx="1417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0722" name="Rectangle 66"/>
            <p:cNvSpPr>
              <a:spLocks noChangeArrowheads="1"/>
            </p:cNvSpPr>
            <p:nvPr/>
          </p:nvSpPr>
          <p:spPr bwMode="auto">
            <a:xfrm>
              <a:off x="1788" y="2003"/>
              <a:ext cx="1417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70727" name="AutoShape 71"/>
          <p:cNvSpPr>
            <a:spLocks noChangeArrowheads="1"/>
          </p:cNvSpPr>
          <p:nvPr/>
        </p:nvSpPr>
        <p:spPr bwMode="auto">
          <a:xfrm rot="5400000" flipV="1">
            <a:off x="3571082" y="2574179"/>
            <a:ext cx="103187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70728" name="AutoShape 72"/>
          <p:cNvCxnSpPr>
            <a:cxnSpLocks noChangeShapeType="1"/>
            <a:stCxn id="70727" idx="0"/>
            <a:endCxn id="70674" idx="0"/>
          </p:cNvCxnSpPr>
          <p:nvPr/>
        </p:nvCxnSpPr>
        <p:spPr bwMode="auto">
          <a:xfrm rot="10800000" flipV="1">
            <a:off x="1484313" y="2668635"/>
            <a:ext cx="2044700" cy="314325"/>
          </a:xfrm>
          <a:prstGeom prst="bentConnector2">
            <a:avLst/>
          </a:prstGeom>
          <a:noFill/>
          <a:ln w="12700">
            <a:solidFill>
              <a:srgbClr val="000000"/>
            </a:solidFill>
            <a:miter lim="800000"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0729" name="AutoShape 73"/>
          <p:cNvSpPr>
            <a:spLocks noChangeArrowheads="1"/>
          </p:cNvSpPr>
          <p:nvPr/>
        </p:nvSpPr>
        <p:spPr bwMode="auto">
          <a:xfrm rot="16200000" flipV="1">
            <a:off x="5485607" y="2574179"/>
            <a:ext cx="103187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70730" name="AutoShape 74"/>
          <p:cNvCxnSpPr>
            <a:cxnSpLocks noChangeShapeType="1"/>
            <a:stCxn id="70729" idx="0"/>
            <a:endCxn id="70715" idx="0"/>
          </p:cNvCxnSpPr>
          <p:nvPr/>
        </p:nvCxnSpPr>
        <p:spPr bwMode="auto">
          <a:xfrm>
            <a:off x="5630863" y="2668635"/>
            <a:ext cx="1870075" cy="904875"/>
          </a:xfrm>
          <a:prstGeom prst="bentConnector2">
            <a:avLst/>
          </a:prstGeom>
          <a:noFill/>
          <a:ln w="12700">
            <a:solidFill>
              <a:srgbClr val="000000"/>
            </a:solidFill>
            <a:miter lim="800000"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0731" name="AutoShape 75"/>
          <p:cNvSpPr>
            <a:spLocks noChangeArrowheads="1"/>
          </p:cNvSpPr>
          <p:nvPr/>
        </p:nvSpPr>
        <p:spPr bwMode="auto">
          <a:xfrm flipV="1">
            <a:off x="4419600" y="2894060"/>
            <a:ext cx="103188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70732" name="AutoShape 76"/>
          <p:cNvCxnSpPr>
            <a:cxnSpLocks noChangeShapeType="1"/>
            <a:stCxn id="70731" idx="0"/>
            <a:endCxn id="70678" idx="0"/>
          </p:cNvCxnSpPr>
          <p:nvPr/>
        </p:nvCxnSpPr>
        <p:spPr bwMode="auto">
          <a:xfrm rot="16200000" flipH="1">
            <a:off x="4229100" y="3324273"/>
            <a:ext cx="485775" cy="0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rgbClr val="000000"/>
            </a:solidFill>
            <a:miter lim="800000"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0733" name="AutoShape 77"/>
          <p:cNvSpPr>
            <a:spLocks noChangeArrowheads="1"/>
          </p:cNvSpPr>
          <p:nvPr/>
        </p:nvSpPr>
        <p:spPr bwMode="auto">
          <a:xfrm rot="5400000" flipV="1">
            <a:off x="3571082" y="2780554"/>
            <a:ext cx="103187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70734" name="AutoShape 78"/>
          <p:cNvCxnSpPr>
            <a:cxnSpLocks noChangeShapeType="1"/>
            <a:stCxn id="70733" idx="0"/>
            <a:endCxn id="48161" idx="0"/>
          </p:cNvCxnSpPr>
          <p:nvPr/>
        </p:nvCxnSpPr>
        <p:spPr bwMode="auto">
          <a:xfrm rot="10800000" flipV="1">
            <a:off x="3113088" y="2875010"/>
            <a:ext cx="415925" cy="2436813"/>
          </a:xfrm>
          <a:prstGeom prst="bentConnector2">
            <a:avLst/>
          </a:prstGeom>
          <a:noFill/>
          <a:ln w="12700">
            <a:solidFill>
              <a:srgbClr val="000000"/>
            </a:solidFill>
            <a:miter lim="800000"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0735" name="AutoShape 79"/>
          <p:cNvSpPr>
            <a:spLocks noChangeArrowheads="1"/>
          </p:cNvSpPr>
          <p:nvPr/>
        </p:nvSpPr>
        <p:spPr bwMode="auto">
          <a:xfrm rot="16200000" flipV="1">
            <a:off x="5485607" y="2758329"/>
            <a:ext cx="103187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70737" name="AutoShape 81"/>
          <p:cNvCxnSpPr>
            <a:cxnSpLocks noChangeShapeType="1"/>
            <a:stCxn id="70735" idx="0"/>
            <a:endCxn id="48176" idx="0"/>
          </p:cNvCxnSpPr>
          <p:nvPr/>
        </p:nvCxnSpPr>
        <p:spPr bwMode="auto">
          <a:xfrm>
            <a:off x="5630863" y="2852785"/>
            <a:ext cx="528637" cy="2405063"/>
          </a:xfrm>
          <a:prstGeom prst="bentConnector2">
            <a:avLst/>
          </a:prstGeom>
          <a:noFill/>
          <a:ln w="12700">
            <a:solidFill>
              <a:srgbClr val="000000"/>
            </a:solidFill>
            <a:miter lim="800000"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0738" name="Rectangle 82"/>
          <p:cNvSpPr>
            <a:spLocks noChangeArrowheads="1"/>
          </p:cNvSpPr>
          <p:nvPr/>
        </p:nvSpPr>
        <p:spPr bwMode="auto">
          <a:xfrm>
            <a:off x="2887663" y="1460548"/>
            <a:ext cx="9779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000" dirty="0">
                <a:latin typeface="Calibri"/>
                <a:ea typeface="ＭＳ Ｐゴシック" charset="0"/>
                <a:cs typeface="Calibri"/>
              </a:rPr>
              <a:t>+ platform 0..*</a:t>
            </a:r>
          </a:p>
        </p:txBody>
      </p:sp>
      <p:sp>
        <p:nvSpPr>
          <p:cNvPr id="70739" name="Rectangle 83"/>
          <p:cNvSpPr>
            <a:spLocks noChangeArrowheads="1"/>
          </p:cNvSpPr>
          <p:nvPr/>
        </p:nvSpPr>
        <p:spPr bwMode="auto">
          <a:xfrm>
            <a:off x="6057900" y="2049510"/>
            <a:ext cx="153035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000" dirty="0">
                <a:latin typeface="Calibri"/>
                <a:ea typeface="ＭＳ Ｐゴシック" charset="0"/>
                <a:cs typeface="Calibri"/>
              </a:rPr>
              <a:t>+ </a:t>
            </a:r>
            <a:r>
              <a:rPr lang="en-US" sz="1000" dirty="0" err="1">
                <a:latin typeface="Calibri"/>
                <a:ea typeface="ＭＳ Ｐゴシック" charset="0"/>
                <a:cs typeface="Calibri"/>
              </a:rPr>
              <a:t>acquisitionPlan</a:t>
            </a:r>
            <a:r>
              <a:rPr lang="en-US" sz="1000" dirty="0">
                <a:latin typeface="Calibri"/>
                <a:ea typeface="ＭＳ Ｐゴシック" charset="0"/>
                <a:cs typeface="Calibri"/>
              </a:rPr>
              <a:t> 0..*</a:t>
            </a:r>
          </a:p>
        </p:txBody>
      </p:sp>
      <p:sp>
        <p:nvSpPr>
          <p:cNvPr id="70740" name="Rectangle 84"/>
          <p:cNvSpPr>
            <a:spLocks noChangeArrowheads="1"/>
          </p:cNvSpPr>
          <p:nvPr/>
        </p:nvSpPr>
        <p:spPr bwMode="auto">
          <a:xfrm>
            <a:off x="1504950" y="2628948"/>
            <a:ext cx="1173163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000" dirty="0">
                <a:latin typeface="Calibri"/>
                <a:ea typeface="ＭＳ Ｐゴシック" charset="0"/>
                <a:cs typeface="Calibri"/>
              </a:rPr>
              <a:t>+ instrument 0..*</a:t>
            </a:r>
          </a:p>
        </p:txBody>
      </p:sp>
      <p:sp>
        <p:nvSpPr>
          <p:cNvPr id="70741" name="Rectangle 85"/>
          <p:cNvSpPr>
            <a:spLocks noChangeArrowheads="1"/>
          </p:cNvSpPr>
          <p:nvPr/>
        </p:nvSpPr>
        <p:spPr bwMode="auto">
          <a:xfrm>
            <a:off x="3078163" y="4773660"/>
            <a:ext cx="9969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000" dirty="0">
                <a:latin typeface="Calibri"/>
                <a:ea typeface="ＭＳ Ｐゴシック" charset="0"/>
                <a:cs typeface="Calibri"/>
              </a:rPr>
              <a:t>+ objective   0..*</a:t>
            </a:r>
          </a:p>
        </p:txBody>
      </p:sp>
      <p:sp>
        <p:nvSpPr>
          <p:cNvPr id="70742" name="Rectangle 86"/>
          <p:cNvSpPr>
            <a:spLocks noChangeArrowheads="1"/>
          </p:cNvSpPr>
          <p:nvPr/>
        </p:nvSpPr>
        <p:spPr bwMode="auto">
          <a:xfrm>
            <a:off x="5143500" y="4873673"/>
            <a:ext cx="9969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0" hangingPunct="0">
              <a:spcBef>
                <a:spcPct val="50000"/>
              </a:spcBef>
              <a:defRPr/>
            </a:pPr>
            <a:r>
              <a:rPr lang="en-US" sz="1000" dirty="0">
                <a:latin typeface="Calibri"/>
                <a:ea typeface="ＭＳ Ｐゴシック" charset="0"/>
                <a:cs typeface="Calibri"/>
              </a:rPr>
              <a:t>+ requirement   0..*</a:t>
            </a:r>
          </a:p>
        </p:txBody>
      </p:sp>
      <p:grpSp>
        <p:nvGrpSpPr>
          <p:cNvPr id="48160" name="Group 80"/>
          <p:cNvGrpSpPr>
            <a:grpSpLocks/>
          </p:cNvGrpSpPr>
          <p:nvPr/>
        </p:nvGrpSpPr>
        <p:grpSpPr bwMode="auto">
          <a:xfrm>
            <a:off x="3052763" y="5307060"/>
            <a:ext cx="2249487" cy="1174750"/>
            <a:chOff x="1134" y="3134"/>
            <a:chExt cx="1417" cy="740"/>
          </a:xfrm>
        </p:grpSpPr>
        <p:sp>
          <p:nvSpPr>
            <p:cNvPr id="70711" name="Text Box 55"/>
            <p:cNvSpPr txBox="1">
              <a:spLocks noChangeArrowheads="1"/>
            </p:cNvSpPr>
            <p:nvPr/>
          </p:nvSpPr>
          <p:spPr bwMode="auto">
            <a:xfrm>
              <a:off x="1134" y="3134"/>
              <a:ext cx="1417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>
                  <a:latin typeface="Calibri"/>
                  <a:ea typeface="ＭＳ Ｐゴシック" charset="0"/>
                  <a:cs typeface="Calibri"/>
                </a:rPr>
                <a:t>MI_Objective</a:t>
              </a:r>
            </a:p>
          </p:txBody>
        </p:sp>
        <p:sp>
          <p:nvSpPr>
            <p:cNvPr id="70712" name="Text Box 56"/>
            <p:cNvSpPr txBox="1">
              <a:spLocks noChangeArrowheads="1"/>
            </p:cNvSpPr>
            <p:nvPr/>
          </p:nvSpPr>
          <p:spPr bwMode="auto">
            <a:xfrm>
              <a:off x="1134" y="3294"/>
              <a:ext cx="1417" cy="54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identifier[1..*]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MD_Identifier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priority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[0..1]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type[0..*]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MI_ObjectiveTypeCode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function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[0..*]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CharacterString</a:t>
              </a: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  <a:p>
              <a:pPr>
                <a:defRPr/>
              </a:pP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+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extent</a:t>
              </a:r>
              <a:r>
                <a:rPr lang="fr-FR" sz="1000" dirty="0">
                  <a:latin typeface="Calibri"/>
                  <a:ea typeface="ＭＳ Ｐゴシック" charset="0"/>
                  <a:cs typeface="Calibri"/>
                </a:rPr>
                <a:t>[0..*] : </a:t>
              </a:r>
              <a:r>
                <a:rPr lang="fr-FR" sz="1000" dirty="0" err="1">
                  <a:latin typeface="Calibri"/>
                  <a:ea typeface="ＭＳ Ｐゴシック" charset="0"/>
                  <a:cs typeface="Calibri"/>
                </a:rPr>
                <a:t>EX_Extent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70713" name="Rectangle 57"/>
            <p:cNvSpPr>
              <a:spLocks noChangeArrowheads="1"/>
            </p:cNvSpPr>
            <p:nvPr/>
          </p:nvSpPr>
          <p:spPr bwMode="auto">
            <a:xfrm>
              <a:off x="1134" y="3834"/>
              <a:ext cx="1417" cy="4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48161" name="Rectangle 2"/>
          <p:cNvSpPr>
            <a:spLocks noChangeArrowheads="1"/>
          </p:cNvSpPr>
          <p:nvPr/>
        </p:nvSpPr>
        <p:spPr bwMode="auto">
          <a:xfrm>
            <a:off x="3041650" y="5311823"/>
            <a:ext cx="144463" cy="13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x-none" altLang="x-none">
              <a:solidFill>
                <a:srgbClr val="000000"/>
              </a:solidFill>
            </a:endParaRPr>
          </a:p>
        </p:txBody>
      </p:sp>
      <p:grpSp>
        <p:nvGrpSpPr>
          <p:cNvPr id="48162" name="Group 41"/>
          <p:cNvGrpSpPr>
            <a:grpSpLocks/>
          </p:cNvGrpSpPr>
          <p:nvPr/>
        </p:nvGrpSpPr>
        <p:grpSpPr bwMode="auto">
          <a:xfrm>
            <a:off x="239713" y="4903838"/>
            <a:ext cx="2489200" cy="560388"/>
            <a:chOff x="288" y="2090"/>
            <a:chExt cx="1417" cy="353"/>
          </a:xfrm>
        </p:grpSpPr>
        <p:sp>
          <p:nvSpPr>
            <p:cNvPr id="67" name="Text Box 18"/>
            <p:cNvSpPr txBox="1">
              <a:spLocks noChangeArrowheads="1"/>
            </p:cNvSpPr>
            <p:nvPr/>
          </p:nvSpPr>
          <p:spPr bwMode="auto">
            <a:xfrm>
              <a:off x="288" y="2090"/>
              <a:ext cx="1417" cy="16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000" dirty="0" err="1">
                  <a:latin typeface="Calibri"/>
                  <a:ea typeface="ＭＳ Ｐゴシック" charset="0"/>
                  <a:cs typeface="Calibri"/>
                </a:rPr>
                <a:t>MI_Sensor</a:t>
              </a:r>
              <a:endParaRPr lang="en-US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68" name="Text Box 19"/>
            <p:cNvSpPr txBox="1">
              <a:spLocks noChangeArrowheads="1"/>
            </p:cNvSpPr>
            <p:nvPr/>
          </p:nvSpPr>
          <p:spPr bwMode="auto">
            <a:xfrm>
              <a:off x="288" y="2250"/>
              <a:ext cx="1417" cy="15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endParaRPr lang="fr-FR" sz="1000" dirty="0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69" name="Rectangle 20"/>
            <p:cNvSpPr>
              <a:spLocks noChangeArrowheads="1"/>
            </p:cNvSpPr>
            <p:nvPr/>
          </p:nvSpPr>
          <p:spPr bwMode="auto">
            <a:xfrm>
              <a:off x="288" y="2405"/>
              <a:ext cx="1417" cy="3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latin typeface="Calibri"/>
                <a:ea typeface="ＭＳ Ｐゴシック" charset="0"/>
                <a:cs typeface="Calibri"/>
              </a:endParaRPr>
            </a:p>
          </p:txBody>
        </p:sp>
      </p:grpSp>
      <p:cxnSp>
        <p:nvCxnSpPr>
          <p:cNvPr id="71" name="AutoShape 11"/>
          <p:cNvCxnSpPr>
            <a:cxnSpLocks noChangeShapeType="1"/>
            <a:stCxn id="81" idx="3"/>
            <a:endCxn id="67" idx="0"/>
          </p:cNvCxnSpPr>
          <p:nvPr/>
        </p:nvCxnSpPr>
        <p:spPr bwMode="auto">
          <a:xfrm flipH="1">
            <a:off x="1484313" y="4429680"/>
            <a:ext cx="759" cy="474155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8165" name="Group 12"/>
          <p:cNvGrpSpPr>
            <a:grpSpLocks/>
          </p:cNvGrpSpPr>
          <p:nvPr/>
        </p:nvGrpSpPr>
        <p:grpSpPr bwMode="auto">
          <a:xfrm>
            <a:off x="5908675" y="5245148"/>
            <a:ext cx="2392363" cy="1489075"/>
            <a:chOff x="5908676" y="4913313"/>
            <a:chExt cx="2392362" cy="1489075"/>
          </a:xfrm>
        </p:grpSpPr>
        <p:grpSp>
          <p:nvGrpSpPr>
            <p:cNvPr id="48175" name="Group 69"/>
            <p:cNvGrpSpPr>
              <a:grpSpLocks/>
            </p:cNvGrpSpPr>
            <p:nvPr/>
          </p:nvGrpSpPr>
          <p:grpSpPr bwMode="auto">
            <a:xfrm>
              <a:off x="5908676" y="4913313"/>
              <a:ext cx="2392362" cy="1489075"/>
              <a:chOff x="3827" y="2538"/>
              <a:chExt cx="1645" cy="938"/>
            </a:xfrm>
          </p:grpSpPr>
          <p:sp>
            <p:nvSpPr>
              <p:cNvPr id="70707" name="Text Box 51"/>
              <p:cNvSpPr txBox="1">
                <a:spLocks noChangeArrowheads="1"/>
              </p:cNvSpPr>
              <p:nvPr/>
            </p:nvSpPr>
            <p:spPr bwMode="auto">
              <a:xfrm>
                <a:off x="3827" y="2538"/>
                <a:ext cx="1645" cy="160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sz="1000">
                    <a:latin typeface="Calibri"/>
                    <a:ea typeface="ＭＳ Ｐゴシック" charset="0"/>
                    <a:cs typeface="Calibri"/>
                  </a:rPr>
                  <a:t>MI_Requirement</a:t>
                </a:r>
              </a:p>
            </p:txBody>
          </p:sp>
          <p:sp>
            <p:nvSpPr>
              <p:cNvPr id="70708" name="Text Box 52"/>
              <p:cNvSpPr txBox="1">
                <a:spLocks noChangeArrowheads="1"/>
              </p:cNvSpPr>
              <p:nvPr/>
            </p:nvSpPr>
            <p:spPr bwMode="auto">
              <a:xfrm>
                <a:off x="3827" y="2698"/>
                <a:ext cx="1645" cy="736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+ citation[0..1] :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CI_Citation</a:t>
                </a:r>
                <a:endParaRPr lang="fr-FR" sz="1000" dirty="0">
                  <a:latin typeface="Calibri"/>
                  <a:ea typeface="ＭＳ Ｐゴシック" charset="0"/>
                  <a:cs typeface="Calibri"/>
                </a:endParaRPr>
              </a:p>
              <a:p>
                <a:pPr>
                  <a:defRPr/>
                </a:pP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+ identifier :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MD_Identifier</a:t>
                </a:r>
                <a:endParaRPr lang="fr-FR" sz="1000" dirty="0">
                  <a:latin typeface="Calibri"/>
                  <a:ea typeface="ＭＳ Ｐゴシック" charset="0"/>
                  <a:cs typeface="Calibri"/>
                </a:endParaRPr>
              </a:p>
              <a:p>
                <a:pPr>
                  <a:defRPr/>
                </a:pP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requestor</a:t>
                </a: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[1..*] :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CI_ResponsibleParty</a:t>
                </a:r>
                <a:endParaRPr lang="fr-FR" sz="1000" dirty="0">
                  <a:latin typeface="Calibri"/>
                  <a:ea typeface="ＭＳ Ｐゴシック" charset="0"/>
                  <a:cs typeface="Calibri"/>
                </a:endParaRPr>
              </a:p>
              <a:p>
                <a:pPr>
                  <a:defRPr/>
                </a:pP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recipient</a:t>
                </a: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[1..*] :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CI_ResponsibleParty</a:t>
                </a:r>
                <a:endParaRPr lang="fr-FR" sz="1000" dirty="0">
                  <a:latin typeface="Calibri"/>
                  <a:ea typeface="ＭＳ Ｐゴシック" charset="0"/>
                  <a:cs typeface="Calibri"/>
                </a:endParaRPr>
              </a:p>
              <a:p>
                <a:pPr>
                  <a:defRPr/>
                </a:pP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priority</a:t>
                </a: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 :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MI_PriorityCode</a:t>
                </a:r>
                <a:endParaRPr lang="fr-FR" sz="1000" dirty="0">
                  <a:latin typeface="Calibri"/>
                  <a:ea typeface="ＭＳ Ｐゴシック" charset="0"/>
                  <a:cs typeface="Calibri"/>
                </a:endParaRPr>
              </a:p>
              <a:p>
                <a:pPr>
                  <a:defRPr/>
                </a:pP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requestedDate</a:t>
                </a: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 :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MI_RequestedDate</a:t>
                </a:r>
                <a:endParaRPr lang="fr-FR" sz="1000" dirty="0">
                  <a:latin typeface="Calibri"/>
                  <a:ea typeface="ＭＳ Ｐゴシック" charset="0"/>
                  <a:cs typeface="Calibri"/>
                </a:endParaRPr>
              </a:p>
              <a:p>
                <a:pPr>
                  <a:defRPr/>
                </a:pP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+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expiryDate</a:t>
                </a:r>
                <a:r>
                  <a:rPr lang="fr-FR" sz="1000" dirty="0">
                    <a:latin typeface="Calibri"/>
                    <a:ea typeface="ＭＳ Ｐゴシック" charset="0"/>
                    <a:cs typeface="Calibri"/>
                  </a:rPr>
                  <a:t> : </a:t>
                </a:r>
                <a:r>
                  <a:rPr lang="fr-FR" sz="1000" dirty="0" err="1">
                    <a:latin typeface="Calibri"/>
                    <a:ea typeface="ＭＳ Ｐゴシック" charset="0"/>
                    <a:cs typeface="Calibri"/>
                  </a:rPr>
                  <a:t>DateTime</a:t>
                </a:r>
                <a:endParaRPr lang="en-US" sz="1000" dirty="0">
                  <a:latin typeface="Calibri"/>
                  <a:ea typeface="ＭＳ Ｐゴシック" charset="0"/>
                  <a:cs typeface="Calibri"/>
                </a:endParaRPr>
              </a:p>
            </p:txBody>
          </p:sp>
          <p:sp>
            <p:nvSpPr>
              <p:cNvPr id="70709" name="Rectangle 53"/>
              <p:cNvSpPr>
                <a:spLocks noChangeArrowheads="1"/>
              </p:cNvSpPr>
              <p:nvPr/>
            </p:nvSpPr>
            <p:spPr bwMode="auto">
              <a:xfrm>
                <a:off x="3827" y="3436"/>
                <a:ext cx="1645" cy="40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1800">
                  <a:latin typeface="Calibri"/>
                  <a:ea typeface="ＭＳ Ｐゴシック" charset="0"/>
                  <a:cs typeface="Calibri"/>
                </a:endParaRPr>
              </a:p>
            </p:txBody>
          </p:sp>
        </p:grpSp>
        <p:sp>
          <p:nvSpPr>
            <p:cNvPr id="48176" name="Rectangle 9"/>
            <p:cNvSpPr>
              <a:spLocks noChangeArrowheads="1"/>
            </p:cNvSpPr>
            <p:nvPr/>
          </p:nvSpPr>
          <p:spPr bwMode="auto">
            <a:xfrm>
              <a:off x="6077858" y="4925785"/>
              <a:ext cx="163286" cy="1723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endParaRPr lang="x-none" altLang="x-none">
                <a:solidFill>
                  <a:srgbClr val="000000"/>
                </a:solidFill>
              </a:endParaRPr>
            </a:p>
          </p:txBody>
        </p:sp>
      </p:grpSp>
      <p:sp>
        <p:nvSpPr>
          <p:cNvPr id="77" name="Rectangle 84"/>
          <p:cNvSpPr>
            <a:spLocks noChangeArrowheads="1"/>
          </p:cNvSpPr>
          <p:nvPr/>
        </p:nvSpPr>
        <p:spPr bwMode="auto">
          <a:xfrm>
            <a:off x="443706" y="4640313"/>
            <a:ext cx="963613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000" dirty="0">
                <a:latin typeface="Calibri"/>
                <a:ea typeface="ＭＳ Ｐゴシック" charset="0"/>
                <a:cs typeface="Calibri"/>
              </a:rPr>
              <a:t>+ sensor 0..*</a:t>
            </a:r>
          </a:p>
        </p:txBody>
      </p:sp>
      <p:sp>
        <p:nvSpPr>
          <p:cNvPr id="78" name="Rectangle 39"/>
          <p:cNvSpPr>
            <a:spLocks noChangeArrowheads="1"/>
          </p:cNvSpPr>
          <p:nvPr/>
        </p:nvSpPr>
        <p:spPr bwMode="auto">
          <a:xfrm>
            <a:off x="347663" y="2332085"/>
            <a:ext cx="1185862" cy="246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0" hangingPunct="0">
              <a:spcBef>
                <a:spcPct val="50000"/>
              </a:spcBef>
              <a:defRPr/>
            </a:pP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+ </a:t>
            </a:r>
            <a:r>
              <a:rPr lang="en-US" sz="1000" dirty="0" err="1">
                <a:solidFill>
                  <a:srgbClr val="000000"/>
                </a:solidFill>
                <a:latin typeface="Calibri" charset="0"/>
                <a:ea typeface="ＭＳ Ｐゴシック" charset="0"/>
              </a:rPr>
              <a:t>mountedOn</a:t>
            </a: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  </a:t>
            </a: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0..1</a:t>
            </a:r>
          </a:p>
        </p:txBody>
      </p:sp>
      <p:sp>
        <p:nvSpPr>
          <p:cNvPr id="79" name="AutoShape 4"/>
          <p:cNvSpPr>
            <a:spLocks noChangeArrowheads="1"/>
          </p:cNvSpPr>
          <p:nvPr/>
        </p:nvSpPr>
        <p:spPr bwMode="auto">
          <a:xfrm flipV="1">
            <a:off x="403225" y="2797223"/>
            <a:ext cx="103188" cy="187325"/>
          </a:xfrm>
          <a:prstGeom prst="diamond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80" name="AutoShape 11"/>
          <p:cNvCxnSpPr>
            <a:cxnSpLocks noChangeShapeType="1"/>
            <a:stCxn id="79" idx="2"/>
            <a:endCxn id="48170" idx="2"/>
          </p:cNvCxnSpPr>
          <p:nvPr/>
        </p:nvCxnSpPr>
        <p:spPr bwMode="auto">
          <a:xfrm flipH="1" flipV="1">
            <a:off x="454025" y="2262235"/>
            <a:ext cx="0" cy="534988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 type="none" w="lg" len="lg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8170" name="Rectangle 83"/>
          <p:cNvSpPr>
            <a:spLocks noChangeArrowheads="1"/>
          </p:cNvSpPr>
          <p:nvPr/>
        </p:nvSpPr>
        <p:spPr bwMode="auto">
          <a:xfrm>
            <a:off x="381000" y="2125710"/>
            <a:ext cx="146050" cy="13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x-none" altLang="x-none">
              <a:solidFill>
                <a:srgbClr val="000000"/>
              </a:solidFill>
            </a:endParaRPr>
          </a:p>
        </p:txBody>
      </p:sp>
      <p:sp>
        <p:nvSpPr>
          <p:cNvPr id="91" name="Rectangle 39"/>
          <p:cNvSpPr>
            <a:spLocks noChangeArrowheads="1"/>
          </p:cNvSpPr>
          <p:nvPr/>
        </p:nvSpPr>
        <p:spPr bwMode="auto">
          <a:xfrm>
            <a:off x="418306" y="4366655"/>
            <a:ext cx="1185862" cy="206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lnSpc>
                <a:spcPct val="70000"/>
              </a:lnSpc>
              <a:spcBef>
                <a:spcPct val="50000"/>
              </a:spcBef>
              <a:defRPr/>
            </a:pPr>
            <a:r>
              <a:rPr lang="en-US" sz="10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+ </a:t>
            </a:r>
            <a:r>
              <a:rPr lang="en-US" sz="1000" smtClean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hosted</a:t>
            </a: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1000" smtClean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0</a:t>
            </a:r>
            <a:r>
              <a:rPr lang="en-US" sz="1000" dirty="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rPr>
              <a:t>..1</a:t>
            </a:r>
          </a:p>
        </p:txBody>
      </p:sp>
      <p:cxnSp>
        <p:nvCxnSpPr>
          <p:cNvPr id="93" name="AutoShape 11"/>
          <p:cNvCxnSpPr>
            <a:cxnSpLocks noChangeShapeType="1"/>
            <a:endCxn id="48174" idx="2"/>
          </p:cNvCxnSpPr>
          <p:nvPr/>
        </p:nvCxnSpPr>
        <p:spPr bwMode="auto">
          <a:xfrm flipV="1">
            <a:off x="454025" y="4302173"/>
            <a:ext cx="3175" cy="601662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 type="arrow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8174" name="Rectangle 93"/>
          <p:cNvSpPr>
            <a:spLocks noChangeArrowheads="1"/>
          </p:cNvSpPr>
          <p:nvPr/>
        </p:nvSpPr>
        <p:spPr bwMode="auto">
          <a:xfrm>
            <a:off x="384175" y="4165648"/>
            <a:ext cx="146050" cy="13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x-none" altLang="x-none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159" y="399589"/>
            <a:ext cx="4399064" cy="324055"/>
          </a:xfrm>
        </p:spPr>
        <p:txBody>
          <a:bodyPr>
            <a:noAutofit/>
          </a:bodyPr>
          <a:lstStyle/>
          <a:p>
            <a:pPr algn="l"/>
            <a:r>
              <a:rPr lang="en-US" sz="3200" smtClean="0"/>
              <a:t>AcquisitionInformation</a:t>
            </a:r>
            <a:endParaRPr lang="en-US" sz="3200" dirty="0"/>
          </a:p>
        </p:txBody>
      </p:sp>
      <p:sp>
        <p:nvSpPr>
          <p:cNvPr id="81" name="AutoShape 1065"/>
          <p:cNvSpPr>
            <a:spLocks noChangeArrowheads="1"/>
          </p:cNvSpPr>
          <p:nvPr/>
        </p:nvSpPr>
        <p:spPr bwMode="auto">
          <a:xfrm>
            <a:off x="1445186" y="4323714"/>
            <a:ext cx="79772" cy="105966"/>
          </a:xfrm>
          <a:prstGeom prst="triangle">
            <a:avLst>
              <a:gd name="adj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350"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5737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4" name="Rectangle 6"/>
          <p:cNvSpPr>
            <a:spLocks noChangeArrowheads="1"/>
          </p:cNvSpPr>
          <p:nvPr/>
        </p:nvSpPr>
        <p:spPr bwMode="auto">
          <a:xfrm>
            <a:off x="3762375" y="1723504"/>
            <a:ext cx="1631950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MD_ReferenceSystem</a:t>
            </a:r>
          </a:p>
        </p:txBody>
      </p:sp>
      <p:sp>
        <p:nvSpPr>
          <p:cNvPr id="58375" name="Rectangle 7"/>
          <p:cNvSpPr>
            <a:spLocks noChangeArrowheads="1"/>
          </p:cNvSpPr>
          <p:nvPr/>
        </p:nvSpPr>
        <p:spPr bwMode="auto">
          <a:xfrm>
            <a:off x="488950" y="2577579"/>
            <a:ext cx="1870075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MD_DataQuality</a:t>
            </a:r>
          </a:p>
        </p:txBody>
      </p:sp>
      <p:sp>
        <p:nvSpPr>
          <p:cNvPr id="58376" name="Rectangle 8"/>
          <p:cNvSpPr>
            <a:spLocks noChangeArrowheads="1"/>
          </p:cNvSpPr>
          <p:nvPr/>
        </p:nvSpPr>
        <p:spPr bwMode="auto">
          <a:xfrm>
            <a:off x="1339850" y="1910829"/>
            <a:ext cx="202406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MD_SpatialRepresentation</a:t>
            </a:r>
          </a:p>
        </p:txBody>
      </p:sp>
      <p:sp>
        <p:nvSpPr>
          <p:cNvPr id="58377" name="Rectangle 9"/>
          <p:cNvSpPr>
            <a:spLocks noChangeArrowheads="1"/>
          </p:cNvSpPr>
          <p:nvPr/>
        </p:nvSpPr>
        <p:spPr bwMode="auto">
          <a:xfrm>
            <a:off x="6772275" y="3584054"/>
            <a:ext cx="1870075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>
                <a:latin typeface="Calibri" charset="0"/>
                <a:ea typeface="ＭＳ Ｐゴシック" charset="0"/>
                <a:cs typeface="ＭＳ Ｐゴシック" charset="0"/>
              </a:rPr>
              <a:t>MD_Identification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78" name="Rectangle 10"/>
          <p:cNvSpPr>
            <a:spLocks noChangeArrowheads="1"/>
          </p:cNvSpPr>
          <p:nvPr/>
        </p:nvSpPr>
        <p:spPr bwMode="auto">
          <a:xfrm>
            <a:off x="6510338" y="2780779"/>
            <a:ext cx="2079625" cy="3079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>
                <a:latin typeface="Calibri" charset="0"/>
                <a:ea typeface="ＭＳ Ｐゴシック" charset="0"/>
                <a:cs typeface="ＭＳ Ｐゴシック" charset="0"/>
              </a:rPr>
              <a:t>MD_MaintenanceInformation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79" name="Rectangle 11"/>
          <p:cNvSpPr>
            <a:spLocks noChangeArrowheads="1"/>
          </p:cNvSpPr>
          <p:nvPr/>
        </p:nvSpPr>
        <p:spPr bwMode="auto">
          <a:xfrm>
            <a:off x="471488" y="3869804"/>
            <a:ext cx="1870075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MD_Distribution</a:t>
            </a:r>
          </a:p>
        </p:txBody>
      </p:sp>
      <p:sp>
        <p:nvSpPr>
          <p:cNvPr id="58380" name="Rectangle 12"/>
          <p:cNvSpPr>
            <a:spLocks noChangeArrowheads="1"/>
          </p:cNvSpPr>
          <p:nvPr/>
        </p:nvSpPr>
        <p:spPr bwMode="auto">
          <a:xfrm>
            <a:off x="3830638" y="4993754"/>
            <a:ext cx="2465387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MD_ApplicationSchemaInformation</a:t>
            </a:r>
          </a:p>
        </p:txBody>
      </p:sp>
      <p:sp>
        <p:nvSpPr>
          <p:cNvPr id="58381" name="Rectangle 13"/>
          <p:cNvSpPr>
            <a:spLocks noChangeArrowheads="1"/>
          </p:cNvSpPr>
          <p:nvPr/>
        </p:nvSpPr>
        <p:spPr bwMode="auto">
          <a:xfrm>
            <a:off x="1593850" y="5476354"/>
            <a:ext cx="2397125" cy="339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MD_PortrayalCatalogueReference</a:t>
            </a:r>
          </a:p>
        </p:txBody>
      </p:sp>
      <p:sp>
        <p:nvSpPr>
          <p:cNvPr id="58382" name="Rectangle 14"/>
          <p:cNvSpPr>
            <a:spLocks noChangeArrowheads="1"/>
          </p:cNvSpPr>
          <p:nvPr/>
        </p:nvSpPr>
        <p:spPr bwMode="auto">
          <a:xfrm>
            <a:off x="6726238" y="4371454"/>
            <a:ext cx="1870075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MD_Constraints</a:t>
            </a:r>
          </a:p>
        </p:txBody>
      </p:sp>
      <p:sp>
        <p:nvSpPr>
          <p:cNvPr id="58383" name="AutoShape 15"/>
          <p:cNvSpPr>
            <a:spLocks noChangeArrowheads="1"/>
          </p:cNvSpPr>
          <p:nvPr/>
        </p:nvSpPr>
        <p:spPr bwMode="auto">
          <a:xfrm>
            <a:off x="4527550" y="3406254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384" name="AutoShape 16"/>
          <p:cNvCxnSpPr>
            <a:cxnSpLocks noChangeShapeType="1"/>
            <a:stCxn id="58383" idx="0"/>
            <a:endCxn id="58374" idx="2"/>
          </p:cNvCxnSpPr>
          <p:nvPr/>
        </p:nvCxnSpPr>
        <p:spPr bwMode="auto">
          <a:xfrm flipH="1" flipV="1">
            <a:off x="4578350" y="2093391"/>
            <a:ext cx="1588" cy="131286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385" name="AutoShape 17"/>
          <p:cNvSpPr>
            <a:spLocks noChangeArrowheads="1"/>
          </p:cNvSpPr>
          <p:nvPr/>
        </p:nvSpPr>
        <p:spPr bwMode="auto">
          <a:xfrm rot="2341040">
            <a:off x="5435600" y="3415779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386" name="AutoShape 18"/>
          <p:cNvCxnSpPr>
            <a:cxnSpLocks noChangeShapeType="1"/>
            <a:stCxn id="58385" idx="0"/>
            <a:endCxn id="58388" idx="2"/>
          </p:cNvCxnSpPr>
          <p:nvPr/>
        </p:nvCxnSpPr>
        <p:spPr bwMode="auto">
          <a:xfrm flipV="1">
            <a:off x="5546725" y="2164829"/>
            <a:ext cx="939800" cy="1273175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387" name="Rectangle 19"/>
          <p:cNvSpPr>
            <a:spLocks noChangeArrowheads="1"/>
          </p:cNvSpPr>
          <p:nvPr/>
        </p:nvSpPr>
        <p:spPr bwMode="auto">
          <a:xfrm>
            <a:off x="5962650" y="1847329"/>
            <a:ext cx="245586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MD_MetadataExtensionInformation</a:t>
            </a:r>
          </a:p>
        </p:txBody>
      </p:sp>
      <p:sp>
        <p:nvSpPr>
          <p:cNvPr id="58388" name="Rectangle 20"/>
          <p:cNvSpPr>
            <a:spLocks noChangeArrowheads="1"/>
          </p:cNvSpPr>
          <p:nvPr/>
        </p:nvSpPr>
        <p:spPr bwMode="auto">
          <a:xfrm>
            <a:off x="6459538" y="2117204"/>
            <a:ext cx="53975" cy="4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sp>
        <p:nvSpPr>
          <p:cNvPr id="58389" name="AutoShape 21"/>
          <p:cNvSpPr>
            <a:spLocks noChangeArrowheads="1"/>
          </p:cNvSpPr>
          <p:nvPr/>
        </p:nvSpPr>
        <p:spPr bwMode="auto">
          <a:xfrm>
            <a:off x="7500938" y="3396729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390" name="AutoShape 22"/>
          <p:cNvCxnSpPr>
            <a:cxnSpLocks noChangeShapeType="1"/>
            <a:stCxn id="58389" idx="0"/>
            <a:endCxn id="58378" idx="2"/>
          </p:cNvCxnSpPr>
          <p:nvPr/>
        </p:nvCxnSpPr>
        <p:spPr bwMode="auto">
          <a:xfrm flipH="1" flipV="1">
            <a:off x="7550150" y="3088754"/>
            <a:ext cx="3175" cy="307975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391" name="AutoShape 23"/>
          <p:cNvSpPr>
            <a:spLocks noChangeArrowheads="1"/>
          </p:cNvSpPr>
          <p:nvPr/>
        </p:nvSpPr>
        <p:spPr bwMode="auto">
          <a:xfrm rot="4020000">
            <a:off x="5682457" y="3513410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392" name="AutoShape 24"/>
          <p:cNvCxnSpPr>
            <a:cxnSpLocks noChangeShapeType="1"/>
            <a:stCxn id="58391" idx="0"/>
            <a:endCxn id="58393" idx="2"/>
          </p:cNvCxnSpPr>
          <p:nvPr/>
        </p:nvCxnSpPr>
        <p:spPr bwMode="auto">
          <a:xfrm flipV="1">
            <a:off x="5819775" y="3103041"/>
            <a:ext cx="950913" cy="466725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393" name="Rectangle 25"/>
          <p:cNvSpPr>
            <a:spLocks noChangeArrowheads="1"/>
          </p:cNvSpPr>
          <p:nvPr/>
        </p:nvSpPr>
        <p:spPr bwMode="auto">
          <a:xfrm>
            <a:off x="6743700" y="3055416"/>
            <a:ext cx="53975" cy="4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sp>
        <p:nvSpPr>
          <p:cNvPr id="58394" name="AutoShape 26"/>
          <p:cNvSpPr>
            <a:spLocks noChangeArrowheads="1"/>
          </p:cNvSpPr>
          <p:nvPr/>
        </p:nvSpPr>
        <p:spPr bwMode="auto">
          <a:xfrm rot="5232979">
            <a:off x="5715794" y="3721372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395" name="AutoShape 27"/>
          <p:cNvCxnSpPr>
            <a:cxnSpLocks noChangeShapeType="1"/>
            <a:stCxn id="58394" idx="0"/>
            <a:endCxn id="58377" idx="1"/>
          </p:cNvCxnSpPr>
          <p:nvPr/>
        </p:nvCxnSpPr>
        <p:spPr bwMode="auto">
          <a:xfrm flipV="1">
            <a:off x="5861050" y="3742804"/>
            <a:ext cx="911225" cy="66675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396" name="AutoShape 28"/>
          <p:cNvSpPr>
            <a:spLocks noChangeArrowheads="1"/>
          </p:cNvSpPr>
          <p:nvPr/>
        </p:nvSpPr>
        <p:spPr bwMode="auto">
          <a:xfrm>
            <a:off x="7608888" y="3904729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397" name="AutoShape 29"/>
          <p:cNvCxnSpPr>
            <a:cxnSpLocks noChangeShapeType="1"/>
            <a:stCxn id="58396" idx="2"/>
            <a:endCxn id="58382" idx="0"/>
          </p:cNvCxnSpPr>
          <p:nvPr/>
        </p:nvCxnSpPr>
        <p:spPr bwMode="auto">
          <a:xfrm>
            <a:off x="7661275" y="4092054"/>
            <a:ext cx="0" cy="2794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398" name="AutoShape 30"/>
          <p:cNvSpPr>
            <a:spLocks noChangeArrowheads="1"/>
          </p:cNvSpPr>
          <p:nvPr/>
        </p:nvSpPr>
        <p:spPr bwMode="auto">
          <a:xfrm rot="-2004280">
            <a:off x="4003675" y="3425304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399" name="AutoShape 31"/>
          <p:cNvCxnSpPr>
            <a:cxnSpLocks noChangeShapeType="1"/>
            <a:stCxn id="58398" idx="0"/>
            <a:endCxn id="58400" idx="2"/>
          </p:cNvCxnSpPr>
          <p:nvPr/>
        </p:nvCxnSpPr>
        <p:spPr bwMode="auto">
          <a:xfrm flipH="1" flipV="1">
            <a:off x="2846388" y="2215629"/>
            <a:ext cx="1157287" cy="122555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0" name="Rectangle 32"/>
          <p:cNvSpPr>
            <a:spLocks noChangeArrowheads="1"/>
          </p:cNvSpPr>
          <p:nvPr/>
        </p:nvSpPr>
        <p:spPr bwMode="auto">
          <a:xfrm>
            <a:off x="2819400" y="2168004"/>
            <a:ext cx="53975" cy="4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sp>
        <p:nvSpPr>
          <p:cNvPr id="58401" name="AutoShape 33"/>
          <p:cNvSpPr>
            <a:spLocks noChangeArrowheads="1"/>
          </p:cNvSpPr>
          <p:nvPr/>
        </p:nvSpPr>
        <p:spPr bwMode="auto">
          <a:xfrm rot="7266483">
            <a:off x="5709444" y="3919810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2" name="AutoShape 34"/>
          <p:cNvCxnSpPr>
            <a:cxnSpLocks noChangeShapeType="1"/>
            <a:stCxn id="58401" idx="0"/>
            <a:endCxn id="58382" idx="1"/>
          </p:cNvCxnSpPr>
          <p:nvPr/>
        </p:nvCxnSpPr>
        <p:spPr bwMode="auto">
          <a:xfrm>
            <a:off x="5840413" y="4061891"/>
            <a:ext cx="885825" cy="46831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3" name="AutoShape 35"/>
          <p:cNvSpPr>
            <a:spLocks noChangeArrowheads="1"/>
          </p:cNvSpPr>
          <p:nvPr/>
        </p:nvSpPr>
        <p:spPr bwMode="auto">
          <a:xfrm rot="10800000">
            <a:off x="5005388" y="4033316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4" name="AutoShape 36"/>
          <p:cNvCxnSpPr>
            <a:cxnSpLocks noChangeShapeType="1"/>
            <a:stCxn id="58403" idx="0"/>
            <a:endCxn id="58380" idx="0"/>
          </p:cNvCxnSpPr>
          <p:nvPr/>
        </p:nvCxnSpPr>
        <p:spPr bwMode="auto">
          <a:xfrm>
            <a:off x="5057775" y="4220641"/>
            <a:ext cx="6350" cy="77311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5" name="AutoShape 37"/>
          <p:cNvSpPr>
            <a:spLocks noChangeArrowheads="1"/>
          </p:cNvSpPr>
          <p:nvPr/>
        </p:nvSpPr>
        <p:spPr bwMode="auto">
          <a:xfrm rot="13691981">
            <a:off x="4072732" y="3997597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6" name="AutoShape 38"/>
          <p:cNvCxnSpPr>
            <a:cxnSpLocks noChangeShapeType="1"/>
            <a:stCxn id="58405" idx="0"/>
            <a:endCxn id="58381" idx="0"/>
          </p:cNvCxnSpPr>
          <p:nvPr/>
        </p:nvCxnSpPr>
        <p:spPr bwMode="auto">
          <a:xfrm flipH="1">
            <a:off x="2792413" y="4153966"/>
            <a:ext cx="1262062" cy="1322388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7" name="AutoShape 39"/>
          <p:cNvSpPr>
            <a:spLocks noChangeArrowheads="1"/>
          </p:cNvSpPr>
          <p:nvPr/>
        </p:nvSpPr>
        <p:spPr bwMode="auto">
          <a:xfrm rot="78647607">
            <a:off x="3579019" y="3988072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8" name="AutoShape 40"/>
          <p:cNvCxnSpPr>
            <a:cxnSpLocks noChangeShapeType="1"/>
            <a:stCxn id="58407" idx="0"/>
            <a:endCxn id="58409" idx="3"/>
          </p:cNvCxnSpPr>
          <p:nvPr/>
        </p:nvCxnSpPr>
        <p:spPr bwMode="auto">
          <a:xfrm flipH="1">
            <a:off x="2344738" y="4141266"/>
            <a:ext cx="1214437" cy="5842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9" name="Rectangle 41"/>
          <p:cNvSpPr>
            <a:spLocks noChangeArrowheads="1"/>
          </p:cNvSpPr>
          <p:nvPr/>
        </p:nvSpPr>
        <p:spPr bwMode="auto">
          <a:xfrm>
            <a:off x="474663" y="4565129"/>
            <a:ext cx="1870075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MD_ContentInformation</a:t>
            </a:r>
          </a:p>
        </p:txBody>
      </p:sp>
      <p:sp>
        <p:nvSpPr>
          <p:cNvPr id="58410" name="AutoShape 42"/>
          <p:cNvSpPr>
            <a:spLocks noChangeArrowheads="1"/>
          </p:cNvSpPr>
          <p:nvPr/>
        </p:nvSpPr>
        <p:spPr bwMode="auto">
          <a:xfrm rot="16200000">
            <a:off x="3410744" y="3773760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11" name="AutoShape 43"/>
          <p:cNvCxnSpPr>
            <a:cxnSpLocks noChangeShapeType="1"/>
            <a:stCxn id="58410" idx="0"/>
            <a:endCxn id="58379" idx="3"/>
          </p:cNvCxnSpPr>
          <p:nvPr/>
        </p:nvCxnSpPr>
        <p:spPr bwMode="auto">
          <a:xfrm flipH="1">
            <a:off x="2341563" y="3866629"/>
            <a:ext cx="1027112" cy="163512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12" name="AutoShape 44"/>
          <p:cNvSpPr>
            <a:spLocks noChangeArrowheads="1"/>
          </p:cNvSpPr>
          <p:nvPr/>
        </p:nvSpPr>
        <p:spPr bwMode="auto">
          <a:xfrm rot="18360000">
            <a:off x="3613944" y="3446735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13" name="AutoShape 45"/>
          <p:cNvCxnSpPr>
            <a:cxnSpLocks noChangeShapeType="1"/>
            <a:stCxn id="58412" idx="0"/>
            <a:endCxn id="58375" idx="3"/>
          </p:cNvCxnSpPr>
          <p:nvPr/>
        </p:nvCxnSpPr>
        <p:spPr bwMode="auto">
          <a:xfrm flipH="1" flipV="1">
            <a:off x="2359025" y="2737916"/>
            <a:ext cx="1230313" cy="74771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15" name="Rectangle 47"/>
          <p:cNvSpPr>
            <a:spLocks noGrp="1" noChangeArrowheads="1"/>
          </p:cNvSpPr>
          <p:nvPr>
            <p:ph type="title"/>
          </p:nvPr>
        </p:nvSpPr>
        <p:spPr>
          <a:xfrm>
            <a:off x="350992" y="409906"/>
            <a:ext cx="5867400" cy="344487"/>
          </a:xfrm>
        </p:spPr>
        <p:txBody>
          <a:bodyPr>
            <a:noAutofit/>
          </a:bodyPr>
          <a:lstStyle/>
          <a:p>
            <a:pPr algn="l" eaLnBrk="1" hangingPunct="1">
              <a:defRPr/>
            </a:pPr>
            <a:r>
              <a:rPr lang="en-US" sz="3200" dirty="0" smtClean="0">
                <a:solidFill>
                  <a:schemeClr val="tx1"/>
                </a:solidFill>
                <a:latin typeface="Calibri" charset="0"/>
                <a:cs typeface="+mj-cs"/>
              </a:rPr>
              <a:t>Metadata Objects</a:t>
            </a:r>
          </a:p>
        </p:txBody>
      </p:sp>
      <p:grpSp>
        <p:nvGrpSpPr>
          <p:cNvPr id="52266" name="Group 1"/>
          <p:cNvGrpSpPr>
            <a:grpSpLocks/>
          </p:cNvGrpSpPr>
          <p:nvPr/>
        </p:nvGrpSpPr>
        <p:grpSpPr bwMode="auto">
          <a:xfrm>
            <a:off x="3565525" y="3601516"/>
            <a:ext cx="2095500" cy="420688"/>
            <a:chOff x="2975749" y="1714129"/>
            <a:chExt cx="3249192" cy="420574"/>
          </a:xfrm>
        </p:grpSpPr>
        <p:sp>
          <p:nvSpPr>
            <p:cNvPr id="58" name="Text Box 3"/>
            <p:cNvSpPr txBox="1">
              <a:spLocks noChangeArrowheads="1"/>
            </p:cNvSpPr>
            <p:nvPr/>
          </p:nvSpPr>
          <p:spPr bwMode="auto">
            <a:xfrm>
              <a:off x="2975749" y="1714129"/>
              <a:ext cx="3249192" cy="3078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400">
                  <a:latin typeface="Calibri"/>
                  <a:ea typeface="ＭＳ Ｐゴシック" charset="0"/>
                  <a:cs typeface="Calibri"/>
                </a:rPr>
                <a:t>MD_Metadata</a:t>
              </a:r>
              <a:endParaRPr lang="en-US" sz="1400" i="1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59" name="Text Box 4"/>
            <p:cNvSpPr txBox="1">
              <a:spLocks noChangeArrowheads="1"/>
            </p:cNvSpPr>
            <p:nvPr/>
          </p:nvSpPr>
          <p:spPr bwMode="auto">
            <a:xfrm>
              <a:off x="2975749" y="2026782"/>
              <a:ext cx="3249192" cy="10792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endParaRPr lang="en-US" sz="100" dirty="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62" name="Rectangle 7"/>
          <p:cNvSpPr>
            <a:spLocks noChangeArrowheads="1"/>
          </p:cNvSpPr>
          <p:nvPr/>
        </p:nvSpPr>
        <p:spPr bwMode="auto">
          <a:xfrm>
            <a:off x="444500" y="3168129"/>
            <a:ext cx="1870075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LI_Lineage</a:t>
            </a:r>
          </a:p>
        </p:txBody>
      </p:sp>
      <p:sp>
        <p:nvSpPr>
          <p:cNvPr id="63" name="AutoShape 44"/>
          <p:cNvSpPr>
            <a:spLocks noChangeArrowheads="1"/>
          </p:cNvSpPr>
          <p:nvPr/>
        </p:nvSpPr>
        <p:spPr bwMode="auto">
          <a:xfrm rot="16480627">
            <a:off x="3417094" y="3634060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64" name="AutoShape 45"/>
          <p:cNvCxnSpPr>
            <a:cxnSpLocks noChangeShapeType="1"/>
            <a:stCxn id="63" idx="0"/>
            <a:endCxn id="62" idx="3"/>
          </p:cNvCxnSpPr>
          <p:nvPr/>
        </p:nvCxnSpPr>
        <p:spPr bwMode="auto">
          <a:xfrm flipH="1" flipV="1">
            <a:off x="2314575" y="3328466"/>
            <a:ext cx="1062038" cy="39211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633294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5" name="Rectangle 7"/>
          <p:cNvSpPr>
            <a:spLocks noChangeArrowheads="1"/>
          </p:cNvSpPr>
          <p:nvPr/>
        </p:nvSpPr>
        <p:spPr bwMode="auto">
          <a:xfrm>
            <a:off x="976313" y="2189163"/>
            <a:ext cx="1382712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>
                <a:latin typeface="Calibri" charset="0"/>
                <a:ea typeface="ＭＳ Ｐゴシック" charset="0"/>
                <a:cs typeface="ＭＳ Ｐゴシック" charset="0"/>
              </a:rPr>
              <a:t>MD_DataQuality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76" name="Rectangle 8"/>
          <p:cNvSpPr>
            <a:spLocks noChangeArrowheads="1"/>
          </p:cNvSpPr>
          <p:nvPr/>
        </p:nvSpPr>
        <p:spPr bwMode="auto">
          <a:xfrm>
            <a:off x="2219344" y="1450681"/>
            <a:ext cx="202406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 smtClean="0">
                <a:latin typeface="Calibri" charset="0"/>
                <a:ea typeface="ＭＳ Ｐゴシック" charset="0"/>
                <a:cs typeface="ＭＳ Ｐゴシック" charset="0"/>
              </a:rPr>
              <a:t>MD_MaintenanceInformation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78" name="Rectangle 10"/>
          <p:cNvSpPr>
            <a:spLocks noChangeArrowheads="1"/>
          </p:cNvSpPr>
          <p:nvPr/>
        </p:nvSpPr>
        <p:spPr bwMode="auto">
          <a:xfrm>
            <a:off x="6772276" y="3251520"/>
            <a:ext cx="1824038" cy="3079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 smtClean="0">
                <a:latin typeface="Calibri" charset="0"/>
                <a:ea typeface="ＭＳ Ｐゴシック" charset="0"/>
                <a:cs typeface="ＭＳ Ｐゴシック" charset="0"/>
              </a:rPr>
              <a:t>MD_SpatialRepresentation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79" name="Rectangle 11"/>
          <p:cNvSpPr>
            <a:spLocks noChangeArrowheads="1"/>
          </p:cNvSpPr>
          <p:nvPr/>
        </p:nvSpPr>
        <p:spPr bwMode="auto">
          <a:xfrm>
            <a:off x="1333178" y="3481388"/>
            <a:ext cx="108121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>
                <a:latin typeface="Calibri" charset="0"/>
                <a:ea typeface="ＭＳ Ｐゴシック" charset="0"/>
                <a:cs typeface="ＭＳ Ｐゴシック" charset="0"/>
              </a:rPr>
              <a:t>LI_Lineage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82" name="Rectangle 14"/>
          <p:cNvSpPr>
            <a:spLocks noChangeArrowheads="1"/>
          </p:cNvSpPr>
          <p:nvPr/>
        </p:nvSpPr>
        <p:spPr bwMode="auto">
          <a:xfrm>
            <a:off x="6489169" y="3983038"/>
            <a:ext cx="1870075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 smtClean="0">
                <a:latin typeface="Calibri" charset="0"/>
                <a:ea typeface="ＭＳ Ｐゴシック" charset="0"/>
                <a:cs typeface="ＭＳ Ｐゴシック" charset="0"/>
              </a:rPr>
              <a:t>MD_SpatialRepresentation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94" name="AutoShape 26"/>
          <p:cNvSpPr>
            <a:spLocks noChangeArrowheads="1"/>
          </p:cNvSpPr>
          <p:nvPr/>
        </p:nvSpPr>
        <p:spPr bwMode="auto">
          <a:xfrm rot="5232979">
            <a:off x="5691518" y="3316772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395" name="AutoShape 27"/>
          <p:cNvCxnSpPr>
            <a:cxnSpLocks noChangeShapeType="1"/>
            <a:stCxn id="58394" idx="0"/>
            <a:endCxn id="58378" idx="1"/>
          </p:cNvCxnSpPr>
          <p:nvPr/>
        </p:nvCxnSpPr>
        <p:spPr bwMode="auto">
          <a:xfrm flipV="1">
            <a:off x="5836664" y="3405508"/>
            <a:ext cx="935612" cy="378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398" name="AutoShape 30"/>
          <p:cNvSpPr>
            <a:spLocks noChangeArrowheads="1"/>
          </p:cNvSpPr>
          <p:nvPr/>
        </p:nvSpPr>
        <p:spPr bwMode="auto">
          <a:xfrm rot="-2004280">
            <a:off x="4198409" y="3036888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399" name="AutoShape 31"/>
          <p:cNvCxnSpPr>
            <a:cxnSpLocks noChangeShapeType="1"/>
            <a:stCxn id="58398" idx="0"/>
            <a:endCxn id="58376" idx="2"/>
          </p:cNvCxnSpPr>
          <p:nvPr/>
        </p:nvCxnSpPr>
        <p:spPr bwMode="auto">
          <a:xfrm flipH="1" flipV="1">
            <a:off x="3231376" y="1769768"/>
            <a:ext cx="967061" cy="1282593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0" name="Rectangle 32"/>
          <p:cNvSpPr>
            <a:spLocks noChangeArrowheads="1"/>
          </p:cNvSpPr>
          <p:nvPr/>
        </p:nvSpPr>
        <p:spPr bwMode="auto">
          <a:xfrm>
            <a:off x="2819400" y="1779588"/>
            <a:ext cx="53975" cy="4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sp>
        <p:nvSpPr>
          <p:cNvPr id="58401" name="AutoShape 33"/>
          <p:cNvSpPr>
            <a:spLocks noChangeArrowheads="1"/>
          </p:cNvSpPr>
          <p:nvPr/>
        </p:nvSpPr>
        <p:spPr bwMode="auto">
          <a:xfrm rot="7266483">
            <a:off x="5692510" y="3531394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2" name="AutoShape 34"/>
          <p:cNvCxnSpPr>
            <a:cxnSpLocks noChangeShapeType="1"/>
            <a:stCxn id="58401" idx="0"/>
            <a:endCxn id="58382" idx="1"/>
          </p:cNvCxnSpPr>
          <p:nvPr/>
        </p:nvCxnSpPr>
        <p:spPr bwMode="auto">
          <a:xfrm>
            <a:off x="5824297" y="3673448"/>
            <a:ext cx="664872" cy="469134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3" name="AutoShape 35"/>
          <p:cNvSpPr>
            <a:spLocks noChangeArrowheads="1"/>
          </p:cNvSpPr>
          <p:nvPr/>
        </p:nvSpPr>
        <p:spPr bwMode="auto">
          <a:xfrm rot="9540000">
            <a:off x="5344057" y="3628716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4" name="AutoShape 36"/>
          <p:cNvCxnSpPr>
            <a:cxnSpLocks noChangeShapeType="1"/>
            <a:stCxn id="58403" idx="0"/>
            <a:endCxn id="60" idx="0"/>
          </p:cNvCxnSpPr>
          <p:nvPr/>
        </p:nvCxnSpPr>
        <p:spPr bwMode="auto">
          <a:xfrm>
            <a:off x="5429216" y="3809820"/>
            <a:ext cx="908862" cy="124531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5" name="AutoShape 37"/>
          <p:cNvSpPr>
            <a:spLocks noChangeArrowheads="1"/>
          </p:cNvSpPr>
          <p:nvPr/>
        </p:nvSpPr>
        <p:spPr bwMode="auto">
          <a:xfrm rot="10980000">
            <a:off x="4529288" y="3634582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6" name="AutoShape 38"/>
          <p:cNvCxnSpPr>
            <a:cxnSpLocks noChangeShapeType="1"/>
            <a:stCxn id="58405" idx="0"/>
            <a:endCxn id="56" idx="0"/>
          </p:cNvCxnSpPr>
          <p:nvPr/>
        </p:nvCxnSpPr>
        <p:spPr bwMode="auto">
          <a:xfrm flipH="1">
            <a:off x="4574442" y="3821779"/>
            <a:ext cx="1538" cy="1239998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7" name="AutoShape 39"/>
          <p:cNvSpPr>
            <a:spLocks noChangeArrowheads="1"/>
          </p:cNvSpPr>
          <p:nvPr/>
        </p:nvSpPr>
        <p:spPr bwMode="auto">
          <a:xfrm rot="77880000">
            <a:off x="3627571" y="3615840"/>
            <a:ext cx="103188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08" name="AutoShape 40"/>
          <p:cNvCxnSpPr>
            <a:cxnSpLocks noChangeShapeType="1"/>
            <a:stCxn id="58407" idx="0"/>
            <a:endCxn id="58409" idx="0"/>
          </p:cNvCxnSpPr>
          <p:nvPr/>
        </p:nvCxnSpPr>
        <p:spPr bwMode="auto">
          <a:xfrm flipH="1">
            <a:off x="2726141" y="3783310"/>
            <a:ext cx="895360" cy="1278467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09" name="Rectangle 41"/>
          <p:cNvSpPr>
            <a:spLocks noChangeArrowheads="1"/>
          </p:cNvSpPr>
          <p:nvPr/>
        </p:nvSpPr>
        <p:spPr bwMode="auto">
          <a:xfrm>
            <a:off x="1921679" y="5061777"/>
            <a:ext cx="160892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MD_ContentInformation</a:t>
            </a:r>
          </a:p>
        </p:txBody>
      </p:sp>
      <p:sp>
        <p:nvSpPr>
          <p:cNvPr id="58410" name="AutoShape 42"/>
          <p:cNvSpPr>
            <a:spLocks noChangeArrowheads="1"/>
          </p:cNvSpPr>
          <p:nvPr/>
        </p:nvSpPr>
        <p:spPr bwMode="auto">
          <a:xfrm rot="16200000">
            <a:off x="3410744" y="3385344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11" name="AutoShape 43"/>
          <p:cNvCxnSpPr>
            <a:cxnSpLocks noChangeShapeType="1"/>
            <a:stCxn id="58410" idx="0"/>
            <a:endCxn id="58379" idx="3"/>
          </p:cNvCxnSpPr>
          <p:nvPr/>
        </p:nvCxnSpPr>
        <p:spPr bwMode="auto">
          <a:xfrm flipH="1">
            <a:off x="2414391" y="3479006"/>
            <a:ext cx="954284" cy="161926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12" name="AutoShape 44"/>
          <p:cNvSpPr>
            <a:spLocks noChangeArrowheads="1"/>
          </p:cNvSpPr>
          <p:nvPr/>
        </p:nvSpPr>
        <p:spPr bwMode="auto">
          <a:xfrm rot="18360000">
            <a:off x="3613944" y="3058319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58413" name="AutoShape 45"/>
          <p:cNvCxnSpPr>
            <a:cxnSpLocks noChangeShapeType="1"/>
            <a:stCxn id="58412" idx="0"/>
            <a:endCxn id="58375" idx="3"/>
          </p:cNvCxnSpPr>
          <p:nvPr/>
        </p:nvCxnSpPr>
        <p:spPr bwMode="auto">
          <a:xfrm flipH="1" flipV="1">
            <a:off x="2359025" y="2348707"/>
            <a:ext cx="1230738" cy="748221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8415" name="Rectangle 47"/>
          <p:cNvSpPr>
            <a:spLocks noGrp="1" noChangeArrowheads="1"/>
          </p:cNvSpPr>
          <p:nvPr>
            <p:ph type="title"/>
          </p:nvPr>
        </p:nvSpPr>
        <p:spPr>
          <a:xfrm>
            <a:off x="365408" y="384200"/>
            <a:ext cx="5867400" cy="344487"/>
          </a:xfrm>
        </p:spPr>
        <p:txBody>
          <a:bodyPr>
            <a:normAutofit fontScale="90000"/>
          </a:bodyPr>
          <a:lstStyle/>
          <a:p>
            <a:pPr algn="l" eaLnBrk="1" hangingPunct="1">
              <a:defRPr/>
            </a:pPr>
            <a:r>
              <a:rPr lang="en-US" sz="2400" dirty="0" smtClean="0">
                <a:solidFill>
                  <a:schemeClr val="tx1"/>
                </a:solidFill>
                <a:latin typeface="Calibri" charset="0"/>
                <a:cs typeface="+mj-cs"/>
              </a:rPr>
              <a:t>Scope - Metadata Connections</a:t>
            </a:r>
          </a:p>
        </p:txBody>
      </p:sp>
      <p:grpSp>
        <p:nvGrpSpPr>
          <p:cNvPr id="52266" name="Group 1"/>
          <p:cNvGrpSpPr>
            <a:grpSpLocks/>
          </p:cNvGrpSpPr>
          <p:nvPr/>
        </p:nvGrpSpPr>
        <p:grpSpPr bwMode="auto">
          <a:xfrm>
            <a:off x="3548065" y="3199209"/>
            <a:ext cx="2095500" cy="412596"/>
            <a:chOff x="2975749" y="1714129"/>
            <a:chExt cx="3249192" cy="412484"/>
          </a:xfrm>
        </p:grpSpPr>
        <p:sp>
          <p:nvSpPr>
            <p:cNvPr id="58" name="Text Box 3"/>
            <p:cNvSpPr txBox="1">
              <a:spLocks noChangeArrowheads="1"/>
            </p:cNvSpPr>
            <p:nvPr/>
          </p:nvSpPr>
          <p:spPr bwMode="auto">
            <a:xfrm>
              <a:off x="2975749" y="1714129"/>
              <a:ext cx="3249192" cy="3078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400">
                  <a:latin typeface="Calibri"/>
                  <a:ea typeface="ＭＳ Ｐゴシック" charset="0"/>
                  <a:cs typeface="Calibri"/>
                </a:rPr>
                <a:t>MD_Metadata</a:t>
              </a:r>
              <a:endParaRPr lang="en-US" sz="1400" i="1"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59" name="Text Box 4"/>
            <p:cNvSpPr txBox="1">
              <a:spLocks noChangeArrowheads="1"/>
            </p:cNvSpPr>
            <p:nvPr/>
          </p:nvSpPr>
          <p:spPr bwMode="auto">
            <a:xfrm>
              <a:off x="2975749" y="2018692"/>
              <a:ext cx="3249192" cy="10792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defRPr/>
              </a:pPr>
              <a:endParaRPr lang="en-US" sz="100" dirty="0"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62" name="Rectangle 7"/>
          <p:cNvSpPr>
            <a:spLocks noChangeArrowheads="1"/>
          </p:cNvSpPr>
          <p:nvPr/>
        </p:nvSpPr>
        <p:spPr bwMode="auto">
          <a:xfrm>
            <a:off x="976313" y="2779713"/>
            <a:ext cx="1338262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 dirty="0" err="1">
                <a:latin typeface="Calibri" charset="0"/>
                <a:ea typeface="ＭＳ Ｐゴシック" charset="0"/>
                <a:cs typeface="ＭＳ Ｐゴシック" charset="0"/>
              </a:rPr>
              <a:t>MD_DataQuality</a:t>
            </a:r>
            <a:endParaRPr lang="en-US" sz="1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3" name="AutoShape 44"/>
          <p:cNvSpPr>
            <a:spLocks noChangeArrowheads="1"/>
          </p:cNvSpPr>
          <p:nvPr/>
        </p:nvSpPr>
        <p:spPr bwMode="auto">
          <a:xfrm rot="16480627">
            <a:off x="3417094" y="3245644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64" name="AutoShape 45"/>
          <p:cNvCxnSpPr>
            <a:cxnSpLocks noChangeShapeType="1"/>
            <a:stCxn id="63" idx="0"/>
            <a:endCxn id="62" idx="3"/>
          </p:cNvCxnSpPr>
          <p:nvPr/>
        </p:nvCxnSpPr>
        <p:spPr bwMode="auto">
          <a:xfrm flipH="1" flipV="1">
            <a:off x="2314575" y="2939257"/>
            <a:ext cx="1060762" cy="392412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6" name="Rectangle 41"/>
          <p:cNvSpPr>
            <a:spLocks noChangeArrowheads="1"/>
          </p:cNvSpPr>
          <p:nvPr/>
        </p:nvSpPr>
        <p:spPr bwMode="auto">
          <a:xfrm>
            <a:off x="3769980" y="5061777"/>
            <a:ext cx="160892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MD_ContentInformation</a:t>
            </a:r>
          </a:p>
        </p:txBody>
      </p:sp>
      <p:sp>
        <p:nvSpPr>
          <p:cNvPr id="60" name="Rectangle 41"/>
          <p:cNvSpPr>
            <a:spLocks noChangeArrowheads="1"/>
          </p:cNvSpPr>
          <p:nvPr/>
        </p:nvSpPr>
        <p:spPr bwMode="auto">
          <a:xfrm>
            <a:off x="5533616" y="5055130"/>
            <a:ext cx="1608923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MD_ContentInformation</a:t>
            </a:r>
          </a:p>
        </p:txBody>
      </p:sp>
      <p:sp>
        <p:nvSpPr>
          <p:cNvPr id="68" name="Rectangle 14"/>
          <p:cNvSpPr>
            <a:spLocks noChangeArrowheads="1"/>
          </p:cNvSpPr>
          <p:nvPr/>
        </p:nvSpPr>
        <p:spPr bwMode="auto">
          <a:xfrm>
            <a:off x="4842973" y="1450681"/>
            <a:ext cx="1870075" cy="319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1200">
                <a:latin typeface="Calibri" charset="0"/>
                <a:ea typeface="ＭＳ Ｐゴシック" charset="0"/>
                <a:cs typeface="ＭＳ Ｐゴシック" charset="0"/>
              </a:rPr>
              <a:t>MD_Constraints</a:t>
            </a:r>
          </a:p>
        </p:txBody>
      </p:sp>
      <p:sp>
        <p:nvSpPr>
          <p:cNvPr id="69" name="AutoShape 33"/>
          <p:cNvSpPr>
            <a:spLocks noChangeArrowheads="1"/>
          </p:cNvSpPr>
          <p:nvPr/>
        </p:nvSpPr>
        <p:spPr bwMode="auto">
          <a:xfrm rot="12000000">
            <a:off x="4766754" y="3035299"/>
            <a:ext cx="103187" cy="187325"/>
          </a:xfrm>
          <a:prstGeom prst="diamond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1800">
              <a:ea typeface="ＭＳ Ｐゴシック" charset="0"/>
            </a:endParaRPr>
          </a:p>
        </p:txBody>
      </p:sp>
      <p:cxnSp>
        <p:nvCxnSpPr>
          <p:cNvPr id="70" name="AutoShape 34"/>
          <p:cNvCxnSpPr>
            <a:cxnSpLocks noChangeShapeType="1"/>
            <a:stCxn id="69" idx="2"/>
            <a:endCxn id="68" idx="2"/>
          </p:cNvCxnSpPr>
          <p:nvPr/>
        </p:nvCxnSpPr>
        <p:spPr bwMode="auto">
          <a:xfrm flipV="1">
            <a:off x="4850381" y="1769768"/>
            <a:ext cx="927630" cy="1271179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Elbow Connector 22"/>
          <p:cNvCxnSpPr>
            <a:endCxn id="60" idx="3"/>
          </p:cNvCxnSpPr>
          <p:nvPr/>
        </p:nvCxnSpPr>
        <p:spPr bwMode="auto">
          <a:xfrm rot="5400000">
            <a:off x="6883806" y="4560859"/>
            <a:ext cx="912549" cy="395081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8" name="Elbow Connector 77"/>
          <p:cNvCxnSpPr>
            <a:stCxn id="58378" idx="3"/>
            <a:endCxn id="56" idx="2"/>
          </p:cNvCxnSpPr>
          <p:nvPr/>
        </p:nvCxnSpPr>
        <p:spPr bwMode="auto">
          <a:xfrm flipH="1">
            <a:off x="4574442" y="3405508"/>
            <a:ext cx="4021872" cy="1975356"/>
          </a:xfrm>
          <a:prstGeom prst="bentConnector4">
            <a:avLst>
              <a:gd name="adj1" fmla="val -5684"/>
              <a:gd name="adj2" fmla="val 111573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1" name="Elbow Connector 80"/>
          <p:cNvCxnSpPr>
            <a:stCxn id="58375" idx="1"/>
            <a:endCxn id="60" idx="2"/>
          </p:cNvCxnSpPr>
          <p:nvPr/>
        </p:nvCxnSpPr>
        <p:spPr bwMode="auto">
          <a:xfrm rot="10800000" flipH="1" flipV="1">
            <a:off x="976312" y="2348707"/>
            <a:ext cx="5361765" cy="3025510"/>
          </a:xfrm>
          <a:prstGeom prst="bentConnector4">
            <a:avLst>
              <a:gd name="adj1" fmla="val -4264"/>
              <a:gd name="adj2" fmla="val 11623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6" name="Elbow Connector 85"/>
          <p:cNvCxnSpPr>
            <a:stCxn id="62" idx="1"/>
            <a:endCxn id="58409" idx="2"/>
          </p:cNvCxnSpPr>
          <p:nvPr/>
        </p:nvCxnSpPr>
        <p:spPr bwMode="auto">
          <a:xfrm rot="10800000" flipH="1" flipV="1">
            <a:off x="976313" y="2939256"/>
            <a:ext cx="1749828" cy="2441607"/>
          </a:xfrm>
          <a:prstGeom prst="bentConnector4">
            <a:avLst>
              <a:gd name="adj1" fmla="val -3871"/>
              <a:gd name="adj2" fmla="val 109173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2" name="Elbow Connector 91"/>
          <p:cNvCxnSpPr>
            <a:stCxn id="58379" idx="1"/>
            <a:endCxn id="58409" idx="1"/>
          </p:cNvCxnSpPr>
          <p:nvPr/>
        </p:nvCxnSpPr>
        <p:spPr bwMode="auto">
          <a:xfrm rot="10800000" flipH="1" flipV="1">
            <a:off x="1333177" y="3640931"/>
            <a:ext cx="588501" cy="1580389"/>
          </a:xfrm>
          <a:prstGeom prst="bentConnector3">
            <a:avLst>
              <a:gd name="adj1" fmla="val -38844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Elbow Connector 43"/>
          <p:cNvCxnSpPr>
            <a:stCxn id="58378" idx="3"/>
            <a:endCxn id="58409" idx="2"/>
          </p:cNvCxnSpPr>
          <p:nvPr/>
        </p:nvCxnSpPr>
        <p:spPr bwMode="auto">
          <a:xfrm flipH="1">
            <a:off x="2726141" y="3405508"/>
            <a:ext cx="5870173" cy="1975356"/>
          </a:xfrm>
          <a:prstGeom prst="bentConnector4">
            <a:avLst>
              <a:gd name="adj1" fmla="val -3894"/>
              <a:gd name="adj2" fmla="val 116799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105093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08" y="291598"/>
            <a:ext cx="4197392" cy="5593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Where Are Scopes?</a:t>
            </a:r>
            <a:endParaRPr lang="en-US" dirty="0"/>
          </a:p>
        </p:txBody>
      </p:sp>
      <p:sp>
        <p:nvSpPr>
          <p:cNvPr id="3" name="Folded Corner 2"/>
          <p:cNvSpPr/>
          <p:nvPr/>
        </p:nvSpPr>
        <p:spPr>
          <a:xfrm>
            <a:off x="4105447" y="2678493"/>
            <a:ext cx="925830" cy="1223010"/>
          </a:xfrm>
          <a:prstGeom prst="foldedCorne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XML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7" name="Picture 106" descr="information_logo.jpg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0375" y="6291648"/>
            <a:ext cx="357797" cy="357797"/>
          </a:xfrm>
          <a:prstGeom prst="rect">
            <a:avLst/>
          </a:prstGeom>
        </p:spPr>
      </p:pic>
      <p:grpSp>
        <p:nvGrpSpPr>
          <p:cNvPr id="5" name="Group 79"/>
          <p:cNvGrpSpPr/>
          <p:nvPr/>
        </p:nvGrpSpPr>
        <p:grpSpPr>
          <a:xfrm>
            <a:off x="1848981" y="3717875"/>
            <a:ext cx="859580" cy="1244534"/>
            <a:chOff x="7370932" y="2952205"/>
            <a:chExt cx="859580" cy="1244534"/>
          </a:xfrm>
        </p:grpSpPr>
        <p:sp>
          <p:nvSpPr>
            <p:cNvPr id="81" name="Flowchart: Multidocument 80"/>
            <p:cNvSpPr/>
            <p:nvPr/>
          </p:nvSpPr>
          <p:spPr>
            <a:xfrm>
              <a:off x="7402303" y="2952205"/>
              <a:ext cx="796834" cy="901337"/>
            </a:xfrm>
            <a:prstGeom prst="flowChartMultidocumen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7370932" y="3827407"/>
              <a:ext cx="8595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Quality</a:t>
              </a:r>
            </a:p>
          </p:txBody>
        </p:sp>
      </p:grpSp>
      <p:grpSp>
        <p:nvGrpSpPr>
          <p:cNvPr id="7" name="Group 103"/>
          <p:cNvGrpSpPr/>
          <p:nvPr/>
        </p:nvGrpSpPr>
        <p:grpSpPr>
          <a:xfrm>
            <a:off x="6521750" y="2150468"/>
            <a:ext cx="905761" cy="1244534"/>
            <a:chOff x="7347846" y="2952205"/>
            <a:chExt cx="905761" cy="1244534"/>
          </a:xfrm>
        </p:grpSpPr>
        <p:sp>
          <p:nvSpPr>
            <p:cNvPr id="105" name="Flowchart: Multidocument 104"/>
            <p:cNvSpPr/>
            <p:nvPr/>
          </p:nvSpPr>
          <p:spPr>
            <a:xfrm>
              <a:off x="7402303" y="2952205"/>
              <a:ext cx="796834" cy="901337"/>
            </a:xfrm>
            <a:prstGeom prst="flowChartMultidocumen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7347846" y="3827407"/>
              <a:ext cx="9057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Lineage</a:t>
              </a:r>
              <a:endParaRPr lang="en-US" dirty="0"/>
            </a:p>
          </p:txBody>
        </p:sp>
      </p:grpSp>
      <p:grpSp>
        <p:nvGrpSpPr>
          <p:cNvPr id="11" name="Group 117"/>
          <p:cNvGrpSpPr/>
          <p:nvPr/>
        </p:nvGrpSpPr>
        <p:grpSpPr>
          <a:xfrm>
            <a:off x="3863143" y="5076698"/>
            <a:ext cx="1422634" cy="1521533"/>
            <a:chOff x="7089413" y="2952205"/>
            <a:chExt cx="1422634" cy="1521533"/>
          </a:xfrm>
        </p:grpSpPr>
        <p:sp>
          <p:nvSpPr>
            <p:cNvPr id="119" name="Flowchart: Multidocument 118"/>
            <p:cNvSpPr/>
            <p:nvPr/>
          </p:nvSpPr>
          <p:spPr>
            <a:xfrm>
              <a:off x="7402303" y="2952205"/>
              <a:ext cx="796834" cy="901337"/>
            </a:xfrm>
            <a:prstGeom prst="flowChartMultidocumen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7089413" y="3827407"/>
              <a:ext cx="142263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Maintenance</a:t>
              </a:r>
            </a:p>
            <a:p>
              <a:pPr algn="ctr"/>
              <a:r>
                <a:rPr lang="en-US" dirty="0"/>
                <a:t>Information</a:t>
              </a:r>
            </a:p>
          </p:txBody>
        </p:sp>
      </p:grpSp>
      <p:grpSp>
        <p:nvGrpSpPr>
          <p:cNvPr id="32" name="Group 79"/>
          <p:cNvGrpSpPr/>
          <p:nvPr/>
        </p:nvGrpSpPr>
        <p:grpSpPr>
          <a:xfrm>
            <a:off x="3188740" y="1151901"/>
            <a:ext cx="1104502" cy="1244534"/>
            <a:chOff x="7248474" y="2952205"/>
            <a:chExt cx="1104502" cy="1244534"/>
          </a:xfrm>
        </p:grpSpPr>
        <p:sp>
          <p:nvSpPr>
            <p:cNvPr id="33" name="Flowchart: Multidocument 80"/>
            <p:cNvSpPr/>
            <p:nvPr/>
          </p:nvSpPr>
          <p:spPr>
            <a:xfrm>
              <a:off x="7402303" y="2952205"/>
              <a:ext cx="796834" cy="901337"/>
            </a:xfrm>
            <a:prstGeom prst="flowChartMultidocumen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248474" y="3827407"/>
              <a:ext cx="11045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Metadata</a:t>
              </a:r>
              <a:endParaRPr lang="en-US" dirty="0"/>
            </a:p>
          </p:txBody>
        </p:sp>
      </p:grpSp>
      <p:grpSp>
        <p:nvGrpSpPr>
          <p:cNvPr id="35" name="Group 79"/>
          <p:cNvGrpSpPr/>
          <p:nvPr/>
        </p:nvGrpSpPr>
        <p:grpSpPr>
          <a:xfrm>
            <a:off x="4775749" y="1128918"/>
            <a:ext cx="1251251" cy="1244534"/>
            <a:chOff x="7175103" y="2952205"/>
            <a:chExt cx="1251251" cy="1244534"/>
          </a:xfrm>
        </p:grpSpPr>
        <p:sp>
          <p:nvSpPr>
            <p:cNvPr id="36" name="Flowchart: Multidocument 80"/>
            <p:cNvSpPr/>
            <p:nvPr/>
          </p:nvSpPr>
          <p:spPr>
            <a:xfrm>
              <a:off x="7402303" y="2952205"/>
              <a:ext cx="796834" cy="901337"/>
            </a:xfrm>
            <a:prstGeom prst="flowChartMultidocumen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175103" y="3827407"/>
              <a:ext cx="12512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Constraints</a:t>
              </a:r>
              <a:endParaRPr lang="en-US" dirty="0"/>
            </a:p>
          </p:txBody>
        </p:sp>
      </p:grpSp>
      <p:grpSp>
        <p:nvGrpSpPr>
          <p:cNvPr id="41" name="Group 79"/>
          <p:cNvGrpSpPr/>
          <p:nvPr/>
        </p:nvGrpSpPr>
        <p:grpSpPr>
          <a:xfrm>
            <a:off x="6400535" y="3737662"/>
            <a:ext cx="1182047" cy="1244534"/>
            <a:chOff x="7209704" y="2952205"/>
            <a:chExt cx="1182047" cy="1244534"/>
          </a:xfrm>
        </p:grpSpPr>
        <p:sp>
          <p:nvSpPr>
            <p:cNvPr id="42" name="Flowchart: Multidocument 80"/>
            <p:cNvSpPr/>
            <p:nvPr/>
          </p:nvSpPr>
          <p:spPr>
            <a:xfrm>
              <a:off x="7402303" y="2952205"/>
              <a:ext cx="796834" cy="901337"/>
            </a:xfrm>
            <a:prstGeom prst="flowChartMultidocumen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209704" y="3827407"/>
              <a:ext cx="1182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Processing</a:t>
              </a:r>
              <a:endParaRPr lang="en-US" dirty="0"/>
            </a:p>
          </p:txBody>
        </p:sp>
      </p:grpSp>
      <p:grpSp>
        <p:nvGrpSpPr>
          <p:cNvPr id="44" name="Group 79"/>
          <p:cNvGrpSpPr/>
          <p:nvPr/>
        </p:nvGrpSpPr>
        <p:grpSpPr>
          <a:xfrm>
            <a:off x="1928462" y="2139600"/>
            <a:ext cx="826669" cy="1244534"/>
            <a:chOff x="7387388" y="2952205"/>
            <a:chExt cx="826669" cy="1244534"/>
          </a:xfrm>
        </p:grpSpPr>
        <p:sp>
          <p:nvSpPr>
            <p:cNvPr id="45" name="Flowchart: Multidocument 80"/>
            <p:cNvSpPr/>
            <p:nvPr/>
          </p:nvSpPr>
          <p:spPr>
            <a:xfrm>
              <a:off x="7402303" y="2952205"/>
              <a:ext cx="796834" cy="901337"/>
            </a:xfrm>
            <a:prstGeom prst="flowChartMultidocumen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7387388" y="3827407"/>
              <a:ext cx="8266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Source</a:t>
              </a:r>
            </a:p>
          </p:txBody>
        </p:sp>
      </p:grpSp>
      <p:grpSp>
        <p:nvGrpSpPr>
          <p:cNvPr id="26" name="Group 103"/>
          <p:cNvGrpSpPr/>
          <p:nvPr/>
        </p:nvGrpSpPr>
        <p:grpSpPr>
          <a:xfrm>
            <a:off x="2607755" y="4600744"/>
            <a:ext cx="1297343" cy="1521533"/>
            <a:chOff x="7152055" y="2952205"/>
            <a:chExt cx="1297343" cy="1521533"/>
          </a:xfrm>
        </p:grpSpPr>
        <p:sp>
          <p:nvSpPr>
            <p:cNvPr id="27" name="Flowchart: Multidocument 104"/>
            <p:cNvSpPr/>
            <p:nvPr/>
          </p:nvSpPr>
          <p:spPr>
            <a:xfrm>
              <a:off x="7402303" y="2952205"/>
              <a:ext cx="796834" cy="901337"/>
            </a:xfrm>
            <a:prstGeom prst="flowChartMultidocumen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152055" y="3827407"/>
              <a:ext cx="12973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Acquisition</a:t>
              </a:r>
            </a:p>
            <a:p>
              <a:pPr algn="ctr"/>
              <a:r>
                <a:rPr lang="en-US" dirty="0" smtClean="0"/>
                <a:t>Information</a:t>
              </a:r>
              <a:endParaRPr lang="en-US" dirty="0"/>
            </a:p>
          </p:txBody>
        </p:sp>
      </p:grpSp>
      <p:grpSp>
        <p:nvGrpSpPr>
          <p:cNvPr id="29" name="Group 103"/>
          <p:cNvGrpSpPr/>
          <p:nvPr/>
        </p:nvGrpSpPr>
        <p:grpSpPr>
          <a:xfrm>
            <a:off x="5035813" y="4621271"/>
            <a:ext cx="1616789" cy="1521533"/>
            <a:chOff x="6992334" y="2952205"/>
            <a:chExt cx="1616789" cy="1521533"/>
          </a:xfrm>
        </p:grpSpPr>
        <p:sp>
          <p:nvSpPr>
            <p:cNvPr id="30" name="Flowchart: Multidocument 104"/>
            <p:cNvSpPr/>
            <p:nvPr/>
          </p:nvSpPr>
          <p:spPr>
            <a:xfrm>
              <a:off x="7402303" y="2952205"/>
              <a:ext cx="796834" cy="901337"/>
            </a:xfrm>
            <a:prstGeom prst="flowChartMultidocumen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992334" y="3827407"/>
              <a:ext cx="16167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Spatial</a:t>
              </a:r>
            </a:p>
            <a:p>
              <a:pPr algn="ctr"/>
              <a:r>
                <a:rPr lang="en-US" dirty="0" smtClean="0"/>
                <a:t>Representation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071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81457" y="304302"/>
            <a:ext cx="8229600" cy="559375"/>
          </a:xfrm>
        </p:spPr>
        <p:txBody>
          <a:bodyPr>
            <a:normAutofit fontScale="90000"/>
          </a:bodyPr>
          <a:lstStyle/>
          <a:p>
            <a:r>
              <a:rPr lang="en-US" sz="3200" dirty="0" smtClean="0">
                <a:latin typeface="Calibri"/>
                <a:ea typeface="+mj-ea"/>
                <a:cs typeface="+mj-cs"/>
              </a:rPr>
              <a:t>MD/</a:t>
            </a:r>
            <a:r>
              <a:rPr lang="en-US" sz="3200" dirty="0" err="1" smtClean="0">
                <a:latin typeface="Calibri"/>
                <a:ea typeface="+mj-ea"/>
                <a:cs typeface="+mj-cs"/>
              </a:rPr>
              <a:t>MI_Metadata</a:t>
            </a:r>
            <a:r>
              <a:rPr lang="en-US" sz="3200" dirty="0" smtClean="0">
                <a:latin typeface="Calibri"/>
                <a:ea typeface="+mj-ea"/>
                <a:cs typeface="+mj-cs"/>
              </a:rPr>
              <a:t> Has A Special Scope</a:t>
            </a:r>
            <a:endParaRPr lang="en-US" dirty="0"/>
          </a:p>
        </p:txBody>
      </p:sp>
      <p:pic>
        <p:nvPicPr>
          <p:cNvPr id="7" name="Picture 6" descr="information_logo.jpg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0375" y="6299608"/>
            <a:ext cx="357797" cy="357797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2660341" y="1209555"/>
            <a:ext cx="3980327" cy="2975777"/>
            <a:chOff x="1258884" y="1384557"/>
            <a:chExt cx="4985239" cy="2975777"/>
          </a:xfrm>
        </p:grpSpPr>
        <p:sp>
          <p:nvSpPr>
            <p:cNvPr id="8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>
                  <a:latin typeface="Calibri" charset="0"/>
                </a:rPr>
                <a:t>MD_Metadata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9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6" cy="24622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Calibri" charset="0"/>
                </a:rPr>
                <a:t>+ </a:t>
              </a:r>
              <a:r>
                <a:rPr lang="en-US" sz="1400" dirty="0" err="1">
                  <a:latin typeface="Calibri" charset="0"/>
                </a:rPr>
                <a:t>metadataIdentifier</a:t>
              </a:r>
              <a:r>
                <a:rPr lang="en-US" sz="1400" dirty="0">
                  <a:latin typeface="Calibri" charset="0"/>
                </a:rPr>
                <a:t> [0..1] : </a:t>
              </a:r>
              <a:r>
                <a:rPr lang="en-US" sz="1400" dirty="0" err="1">
                  <a:latin typeface="Calibri" charset="0"/>
                </a:rPr>
                <a:t>MD_Identifier</a:t>
              </a:r>
              <a:endParaRPr lang="en-US" sz="1400" dirty="0">
                <a:latin typeface="Calibri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</a:rPr>
                <a:t>+ </a:t>
              </a:r>
              <a:r>
                <a:rPr lang="en-US" sz="1400" dirty="0" err="1">
                  <a:latin typeface="Calibri" charset="0"/>
                </a:rPr>
                <a:t>defaultLocale</a:t>
              </a:r>
              <a:r>
                <a:rPr lang="en-US" sz="1400" dirty="0">
                  <a:latin typeface="Calibri" charset="0"/>
                </a:rPr>
                <a:t> [0..1] : </a:t>
              </a:r>
              <a:r>
                <a:rPr lang="en-US" sz="1400" dirty="0" err="1">
                  <a:latin typeface="Calibri" charset="0"/>
                </a:rPr>
                <a:t>PT_Locale</a:t>
              </a:r>
              <a:endParaRPr lang="en-US" sz="1400" dirty="0">
                <a:latin typeface="Calibri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</a:rPr>
                <a:t>+ </a:t>
              </a:r>
              <a:r>
                <a:rPr lang="en-US" sz="1400" dirty="0" err="1">
                  <a:latin typeface="Calibri" charset="0"/>
                </a:rPr>
                <a:t>parentMetadata</a:t>
              </a:r>
              <a:r>
                <a:rPr lang="en-US" sz="1400" dirty="0">
                  <a:latin typeface="Calibri" charset="0"/>
                </a:rPr>
                <a:t> [0..1] : </a:t>
              </a:r>
              <a:r>
                <a:rPr lang="en-US" sz="1400" dirty="0" err="1">
                  <a:latin typeface="Calibri" charset="0"/>
                </a:rPr>
                <a:t>CI_Citation</a:t>
              </a:r>
              <a:endParaRPr lang="en-US" sz="1400" dirty="0">
                <a:latin typeface="Calibri" charset="0"/>
              </a:endParaRPr>
            </a:p>
            <a:p>
              <a:pPr>
                <a:defRPr/>
              </a:pPr>
              <a:r>
                <a:rPr lang="en-US" sz="1400" b="1" dirty="0">
                  <a:latin typeface="Calibri" charset="0"/>
                </a:rPr>
                <a:t>+ </a:t>
              </a:r>
              <a:r>
                <a:rPr lang="en-US" sz="1400" b="1" dirty="0" err="1">
                  <a:latin typeface="Calibri" charset="0"/>
                </a:rPr>
                <a:t>metadataScope</a:t>
              </a:r>
              <a:r>
                <a:rPr lang="en-US" sz="1400" b="1" dirty="0">
                  <a:latin typeface="Calibri" charset="0"/>
                </a:rPr>
                <a:t> [0..*] : </a:t>
              </a:r>
              <a:r>
                <a:rPr lang="en-US" sz="1400" b="1" dirty="0" err="1">
                  <a:latin typeface="Calibri" charset="0"/>
                </a:rPr>
                <a:t>MD_MetadataScope</a:t>
              </a:r>
              <a:endParaRPr lang="en-US" sz="1400" b="1" dirty="0">
                <a:latin typeface="Calibri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</a:rPr>
                <a:t>+ contact [1..*] : </a:t>
              </a:r>
              <a:r>
                <a:rPr lang="en-US" sz="1400" dirty="0" err="1">
                  <a:latin typeface="Calibri" charset="0"/>
                </a:rPr>
                <a:t>CI_Responsibility</a:t>
              </a:r>
              <a:endParaRPr lang="en-US" sz="1400" dirty="0">
                <a:latin typeface="Calibri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</a:rPr>
                <a:t>+ </a:t>
              </a:r>
              <a:r>
                <a:rPr lang="en-US" sz="1400" dirty="0" err="1">
                  <a:latin typeface="Calibri" charset="0"/>
                </a:rPr>
                <a:t>dateInfo</a:t>
              </a:r>
              <a:r>
                <a:rPr lang="en-US" sz="1400" dirty="0">
                  <a:latin typeface="Calibri" charset="0"/>
                </a:rPr>
                <a:t> [1..*] : </a:t>
              </a:r>
              <a:r>
                <a:rPr lang="en-US" sz="1400" dirty="0" err="1">
                  <a:latin typeface="Calibri" charset="0"/>
                </a:rPr>
                <a:t>CI_Date</a:t>
              </a:r>
              <a:endParaRPr lang="en-US" sz="1400" dirty="0">
                <a:latin typeface="Calibri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</a:rPr>
                <a:t>+ </a:t>
              </a:r>
              <a:r>
                <a:rPr lang="en-US" sz="1400" dirty="0" err="1">
                  <a:latin typeface="Calibri" charset="0"/>
                </a:rPr>
                <a:t>metadataStandard</a:t>
              </a:r>
              <a:r>
                <a:rPr lang="en-US" sz="1400" dirty="0">
                  <a:latin typeface="Calibri" charset="0"/>
                </a:rPr>
                <a:t> [0..*] : </a:t>
              </a:r>
              <a:r>
                <a:rPr lang="en-US" sz="1400" dirty="0" err="1">
                  <a:latin typeface="Calibri" charset="0"/>
                </a:rPr>
                <a:t>CI_Citation</a:t>
              </a:r>
              <a:endParaRPr lang="en-US" sz="1400" dirty="0">
                <a:latin typeface="Calibri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</a:rPr>
                <a:t>+ </a:t>
              </a:r>
              <a:r>
                <a:rPr lang="en-US" sz="1400" dirty="0" err="1">
                  <a:latin typeface="Calibri" charset="0"/>
                </a:rPr>
                <a:t>metadataProfile</a:t>
              </a:r>
              <a:r>
                <a:rPr lang="en-US" sz="1400" dirty="0">
                  <a:latin typeface="Calibri" charset="0"/>
                </a:rPr>
                <a:t> [0..*] : </a:t>
              </a:r>
              <a:r>
                <a:rPr lang="en-US" sz="1400" dirty="0" err="1">
                  <a:latin typeface="Calibri" charset="0"/>
                </a:rPr>
                <a:t>CI_Citation</a:t>
              </a:r>
              <a:endParaRPr lang="en-US" sz="1400" dirty="0">
                <a:latin typeface="Calibri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</a:rPr>
                <a:t>+ alternative </a:t>
              </a:r>
              <a:r>
                <a:rPr lang="en-US" sz="1400" dirty="0" err="1">
                  <a:latin typeface="Calibri" charset="0"/>
                </a:rPr>
                <a:t>MetadataReference</a:t>
              </a:r>
              <a:r>
                <a:rPr lang="en-US" sz="1400" dirty="0">
                  <a:latin typeface="Calibri" charset="0"/>
                </a:rPr>
                <a:t> [0..*] : </a:t>
              </a:r>
              <a:r>
                <a:rPr lang="en-US" sz="1400" dirty="0" err="1">
                  <a:latin typeface="Calibri" charset="0"/>
                </a:rPr>
                <a:t>CI_Citation</a:t>
              </a:r>
              <a:endParaRPr lang="en-US" sz="1400" dirty="0">
                <a:latin typeface="Calibri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</a:rPr>
                <a:t>+ </a:t>
              </a:r>
              <a:r>
                <a:rPr lang="en-US" sz="1400" dirty="0" err="1">
                  <a:latin typeface="Calibri" charset="0"/>
                </a:rPr>
                <a:t>otherLocale</a:t>
              </a:r>
              <a:r>
                <a:rPr lang="en-US" sz="1400" dirty="0">
                  <a:latin typeface="Calibri" charset="0"/>
                </a:rPr>
                <a:t> [0..*] : </a:t>
              </a:r>
              <a:r>
                <a:rPr lang="en-US" sz="1400" dirty="0" err="1">
                  <a:latin typeface="Calibri" charset="0"/>
                </a:rPr>
                <a:t>PT_Locale</a:t>
              </a:r>
              <a:endParaRPr lang="en-US" sz="1400" dirty="0">
                <a:latin typeface="Calibri" charset="0"/>
              </a:endParaRPr>
            </a:p>
            <a:p>
              <a:pPr>
                <a:defRPr/>
              </a:pPr>
              <a:r>
                <a:rPr lang="en-US" sz="1400" dirty="0">
                  <a:latin typeface="Calibri" charset="0"/>
                </a:rPr>
                <a:t>+ </a:t>
              </a:r>
              <a:r>
                <a:rPr lang="en-US" sz="1400" dirty="0" err="1">
                  <a:latin typeface="Calibri" charset="0"/>
                </a:rPr>
                <a:t>metadataLinkage</a:t>
              </a:r>
              <a:r>
                <a:rPr lang="en-US" sz="1400" dirty="0">
                  <a:latin typeface="Calibri" charset="0"/>
                </a:rPr>
                <a:t> [0..*] : </a:t>
              </a:r>
              <a:r>
                <a:rPr lang="en-US" sz="1400" dirty="0" err="1">
                  <a:latin typeface="Calibri" charset="0"/>
                </a:rPr>
                <a:t>CI_OnlineResource</a:t>
              </a:r>
              <a:endParaRPr lang="en-US" sz="1400" dirty="0">
                <a:latin typeface="Calibri" charset="0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1265723" y="4188084"/>
              <a:ext cx="4978400" cy="1722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893746" y="4549724"/>
            <a:ext cx="3508909" cy="1032677"/>
            <a:chOff x="1257300" y="1384557"/>
            <a:chExt cx="5880100" cy="1032677"/>
          </a:xfrm>
        </p:grpSpPr>
        <p:sp>
          <p:nvSpPr>
            <p:cNvPr id="12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5878516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MD_MetadataScope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13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5878516" cy="52322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sz="1400" dirty="0"/>
                <a:t>+ </a:t>
              </a:r>
              <a:r>
                <a:rPr lang="en-US" sz="1400" dirty="0" err="1"/>
                <a:t>resourceScope</a:t>
              </a:r>
              <a:r>
                <a:rPr lang="en-US" sz="1400" dirty="0"/>
                <a:t>: </a:t>
              </a:r>
              <a:r>
                <a:rPr lang="en-US" sz="1400" dirty="0" err="1" smtClean="0"/>
                <a:t>MD_ScopeCode</a:t>
              </a:r>
              <a:r>
                <a:rPr lang="en-US" sz="1400" dirty="0" smtClean="0"/>
                <a:t> </a:t>
              </a:r>
              <a:r>
                <a:rPr lang="en-US" sz="1400" dirty="0"/>
                <a:t>= "dataset"</a:t>
              </a:r>
            </a:p>
            <a:p>
              <a:r>
                <a:rPr lang="en-US" sz="1400" dirty="0"/>
                <a:t>+ name: </a:t>
              </a:r>
              <a:r>
                <a:rPr lang="en-US" sz="1400" dirty="0" err="1" smtClean="0"/>
                <a:t>CharacterString</a:t>
              </a:r>
              <a:r>
                <a:rPr lang="en-US" sz="1400" dirty="0" smtClean="0"/>
                <a:t> </a:t>
              </a:r>
              <a:r>
                <a:rPr lang="en-US" sz="1400" dirty="0"/>
                <a:t>[0..1]</a:t>
              </a:r>
              <a:endParaRPr lang="en-US" sz="1400" b="1" dirty="0">
                <a:latin typeface="Calibri" charset="0"/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1257300" y="2244984"/>
              <a:ext cx="5880099" cy="1722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900" dirty="0"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32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389" y="300655"/>
            <a:ext cx="3524779" cy="559375"/>
          </a:xfrm>
        </p:spPr>
        <p:txBody>
          <a:bodyPr>
            <a:normAutofit fontScale="90000"/>
          </a:bodyPr>
          <a:lstStyle/>
          <a:p>
            <a:r>
              <a:rPr lang="en-US" smtClean="0"/>
              <a:t>Variables and Scope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3871451" y="2662085"/>
            <a:ext cx="1401097" cy="140109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VARIABLE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47700" y="3957621"/>
            <a:ext cx="1655049" cy="818695"/>
            <a:chOff x="1257299" y="1384557"/>
            <a:chExt cx="4982634" cy="818695"/>
          </a:xfrm>
        </p:grpSpPr>
        <p:sp>
          <p:nvSpPr>
            <p:cNvPr id="5" name="Text Box 3"/>
            <p:cNvSpPr txBox="1">
              <a:spLocks noChangeArrowheads="1"/>
            </p:cNvSpPr>
            <p:nvPr/>
          </p:nvSpPr>
          <p:spPr bwMode="auto">
            <a:xfrm>
              <a:off x="1258883" y="1384557"/>
              <a:ext cx="4981050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LI_ProcessStep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1258883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latin typeface="Calibri" charset="0"/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1257299" y="2031002"/>
              <a:ext cx="4978400" cy="1722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373658" y="2039569"/>
            <a:ext cx="2071843" cy="791497"/>
            <a:chOff x="1251194" y="1384557"/>
            <a:chExt cx="4988739" cy="791497"/>
          </a:xfrm>
        </p:grpSpPr>
        <p:sp>
          <p:nvSpPr>
            <p:cNvPr id="9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DQ_DataQuality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10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1251194" y="2032008"/>
              <a:ext cx="4984508" cy="14404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cs typeface="+mn-cs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47700" y="2039569"/>
            <a:ext cx="2407478" cy="808517"/>
            <a:chOff x="1252682" y="1384557"/>
            <a:chExt cx="4987251" cy="808517"/>
          </a:xfrm>
        </p:grpSpPr>
        <p:sp>
          <p:nvSpPr>
            <p:cNvPr id="13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MD_SpatialRepresentation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14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81049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/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1252682" y="2032007"/>
              <a:ext cx="4987251" cy="16106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cs typeface="+mn-cs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66079" y="3959941"/>
            <a:ext cx="2407478" cy="771017"/>
            <a:chOff x="1252682" y="1384557"/>
            <a:chExt cx="4987251" cy="771017"/>
          </a:xfrm>
        </p:grpSpPr>
        <p:sp>
          <p:nvSpPr>
            <p:cNvPr id="17" name="Text Box 3"/>
            <p:cNvSpPr txBox="1">
              <a:spLocks noChangeArrowheads="1"/>
            </p:cNvSpPr>
            <p:nvPr/>
          </p:nvSpPr>
          <p:spPr bwMode="auto">
            <a:xfrm>
              <a:off x="1258886" y="1384557"/>
              <a:ext cx="4981047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>
                  <a:ea typeface="ＭＳ Ｐゴシック" charset="0"/>
                  <a:cs typeface="Calibri"/>
                </a:rPr>
                <a:t>MI_AcquisitionInformation</a:t>
              </a:r>
              <a:endParaRPr lang="en-US" sz="1600" dirty="0">
                <a:ea typeface="ＭＳ Ｐゴシック" charset="0"/>
                <a:cs typeface="Calibri"/>
              </a:endParaRPr>
            </a:p>
          </p:txBody>
        </p:sp>
        <p:sp>
          <p:nvSpPr>
            <p:cNvPr id="18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7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it-IT" sz="1400" b="1" dirty="0"/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1252682" y="2032008"/>
              <a:ext cx="4978402" cy="12356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cs typeface="+mn-cs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893801" y="5369805"/>
            <a:ext cx="2664747" cy="818695"/>
            <a:chOff x="1257300" y="1384557"/>
            <a:chExt cx="5880100" cy="818695"/>
          </a:xfrm>
        </p:grpSpPr>
        <p:sp>
          <p:nvSpPr>
            <p:cNvPr id="21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5878516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MD_MaintenanceInformation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22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5878516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b="1" dirty="0">
                <a:latin typeface="Calibri" charset="0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257300" y="2031002"/>
              <a:ext cx="5880100" cy="1722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000">
                <a:cs typeface="+mn-c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521973" y="5369805"/>
            <a:ext cx="1868768" cy="817866"/>
            <a:chOff x="1257300" y="1384557"/>
            <a:chExt cx="4982633" cy="817866"/>
          </a:xfrm>
        </p:grpSpPr>
        <p:sp>
          <p:nvSpPr>
            <p:cNvPr id="25" name="Text Box 3"/>
            <p:cNvSpPr txBox="1">
              <a:spLocks noChangeArrowheads="1"/>
            </p:cNvSpPr>
            <p:nvPr/>
          </p:nvSpPr>
          <p:spPr bwMode="auto">
            <a:xfrm>
              <a:off x="1258884" y="1384557"/>
              <a:ext cx="4981049" cy="33855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 err="1" smtClean="0">
                  <a:latin typeface="Calibri" charset="0"/>
                </a:rPr>
                <a:t>MD_Constraints</a:t>
              </a:r>
              <a:endParaRPr lang="en-US" sz="1600" i="1" dirty="0">
                <a:latin typeface="Calibri" charset="0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1258884" y="1723225"/>
              <a:ext cx="4976816" cy="30777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endParaRPr lang="en-US" sz="1400" dirty="0">
                <a:latin typeface="Calibri" charset="0"/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1257300" y="2030173"/>
              <a:ext cx="4978401" cy="1722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800">
                <a:cs typeface="+mn-cs"/>
              </a:endParaRPr>
            </a:p>
          </p:txBody>
        </p:sp>
      </p:grpSp>
      <p:cxnSp>
        <p:nvCxnSpPr>
          <p:cNvPr id="28" name="Elbow Connector 27"/>
          <p:cNvCxnSpPr>
            <a:stCxn id="14" idx="3"/>
            <a:endCxn id="3" idx="1"/>
          </p:cNvCxnSpPr>
          <p:nvPr/>
        </p:nvCxnSpPr>
        <p:spPr bwMode="auto">
          <a:xfrm>
            <a:off x="3055178" y="2532126"/>
            <a:ext cx="1021459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2" name="Elbow Connector 31"/>
          <p:cNvCxnSpPr>
            <a:stCxn id="5" idx="0"/>
            <a:endCxn id="3" idx="2"/>
          </p:cNvCxnSpPr>
          <p:nvPr/>
        </p:nvCxnSpPr>
        <p:spPr bwMode="auto">
          <a:xfrm rot="5400000" flipH="1" flipV="1">
            <a:off x="2375976" y="2462147"/>
            <a:ext cx="594987" cy="2395963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Elbow Connector 34"/>
          <p:cNvCxnSpPr>
            <a:stCxn id="17" idx="0"/>
            <a:endCxn id="3" idx="6"/>
          </p:cNvCxnSpPr>
          <p:nvPr/>
        </p:nvCxnSpPr>
        <p:spPr bwMode="auto">
          <a:xfrm rot="16200000" flipV="1">
            <a:off x="5973279" y="2661904"/>
            <a:ext cx="597307" cy="1998768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Elbow Connector 37"/>
          <p:cNvCxnSpPr>
            <a:stCxn id="10" idx="1"/>
            <a:endCxn id="3" idx="7"/>
          </p:cNvCxnSpPr>
          <p:nvPr/>
        </p:nvCxnSpPr>
        <p:spPr bwMode="auto">
          <a:xfrm rot="10800000" flipV="1">
            <a:off x="5067362" y="2532125"/>
            <a:ext cx="1309490" cy="33514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Elbow Connector 42"/>
          <p:cNvCxnSpPr>
            <a:stCxn id="21" idx="0"/>
            <a:endCxn id="3" idx="5"/>
          </p:cNvCxnSpPr>
          <p:nvPr/>
        </p:nvCxnSpPr>
        <p:spPr bwMode="auto">
          <a:xfrm rot="16200000" flipV="1">
            <a:off x="4891044" y="4034315"/>
            <a:ext cx="1511809" cy="1159172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Elbow Connector 45"/>
          <p:cNvCxnSpPr>
            <a:stCxn id="25" idx="0"/>
            <a:endCxn id="3" idx="3"/>
          </p:cNvCxnSpPr>
          <p:nvPr/>
        </p:nvCxnSpPr>
        <p:spPr bwMode="auto">
          <a:xfrm rot="5400000" flipH="1" flipV="1">
            <a:off x="3010741" y="4303910"/>
            <a:ext cx="1511809" cy="619983"/>
          </a:xfrm>
          <a:prstGeom prst="bentConnector3">
            <a:avLst>
              <a:gd name="adj1" fmla="val 27562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90508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23435</TotalTime>
  <Words>5151</Words>
  <Application>Microsoft Macintosh PowerPoint</Application>
  <PresentationFormat>On-screen Show (4:3)</PresentationFormat>
  <Paragraphs>1248</Paragraphs>
  <Slides>46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Calibri</vt:lpstr>
      <vt:lpstr>Mangal</vt:lpstr>
      <vt:lpstr>ＭＳ Ｐゴシック</vt:lpstr>
      <vt:lpstr>Times New Roman</vt:lpstr>
      <vt:lpstr>Arial</vt:lpstr>
      <vt:lpstr>Office Theme</vt:lpstr>
      <vt:lpstr>Documentation Building Blocks Airborne Variables</vt:lpstr>
      <vt:lpstr>Real-world Heterogeneity</vt:lpstr>
      <vt:lpstr>Heterogeneous Data Collections / Campaigns</vt:lpstr>
      <vt:lpstr>MD_Scope</vt:lpstr>
      <vt:lpstr>Metadata Objects</vt:lpstr>
      <vt:lpstr>Scope - Metadata Connections</vt:lpstr>
      <vt:lpstr>Where Are Scopes?</vt:lpstr>
      <vt:lpstr>MD/MI_Metadata Has A Special Scope</vt:lpstr>
      <vt:lpstr>Variables and Scope</vt:lpstr>
      <vt:lpstr>Variables and Spatial Representations</vt:lpstr>
      <vt:lpstr>Dimensions</vt:lpstr>
      <vt:lpstr>Dimensions - Grid</vt:lpstr>
      <vt:lpstr>Dimensions - Swath</vt:lpstr>
      <vt:lpstr>Dimensions - Trajectory</vt:lpstr>
      <vt:lpstr>Dimensions and Variables</vt:lpstr>
      <vt:lpstr>Dimension Scopes</vt:lpstr>
      <vt:lpstr>Dimensions - UML</vt:lpstr>
      <vt:lpstr>Variables</vt:lpstr>
      <vt:lpstr>Variable Characteristics - Names</vt:lpstr>
      <vt:lpstr>Variable Names – Computer Names</vt:lpstr>
      <vt:lpstr>Variable Characteristics – Community Names</vt:lpstr>
      <vt:lpstr>Variable Characteristics – Other</vt:lpstr>
      <vt:lpstr>Variables and Groups</vt:lpstr>
      <vt:lpstr>Variables, Groups, Dimensions</vt:lpstr>
      <vt:lpstr>Variables and Process Steps (Lineage)</vt:lpstr>
      <vt:lpstr>Measurement, Reporting, and other Processes</vt:lpstr>
      <vt:lpstr>Measurement, Reporting, and other Processes</vt:lpstr>
      <vt:lpstr>Measurement, Reporting, and other Processes</vt:lpstr>
      <vt:lpstr>Measurement, Reporting, and other Processes</vt:lpstr>
      <vt:lpstr>Lineage = Process Steps and Sources</vt:lpstr>
      <vt:lpstr>ISO Ideas</vt:lpstr>
      <vt:lpstr>ISO Ideas</vt:lpstr>
      <vt:lpstr>Quality Variables</vt:lpstr>
      <vt:lpstr>Data Quality</vt:lpstr>
      <vt:lpstr>The Big Picture</vt:lpstr>
      <vt:lpstr>What is a Data Quality Element?</vt:lpstr>
      <vt:lpstr>Data Quality Results</vt:lpstr>
      <vt:lpstr>Data Quality Results</vt:lpstr>
      <vt:lpstr>Scope - Metadata Connections</vt:lpstr>
      <vt:lpstr>Variables and Acquisition</vt:lpstr>
      <vt:lpstr>AcquisitionInformation</vt:lpstr>
      <vt:lpstr>Additional Attributes and Characteristics</vt:lpstr>
      <vt:lpstr>Platforms / Instruments / Sensors</vt:lpstr>
      <vt:lpstr>Variables and Acquisition</vt:lpstr>
      <vt:lpstr>ISO Ideas</vt:lpstr>
      <vt:lpstr>AcquisitionInformation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ISO Building Blocks</dc:title>
  <dc:creator>Ted Habermann</dc:creator>
  <cp:lastModifiedBy>Ted Habermann</cp:lastModifiedBy>
  <cp:revision>278</cp:revision>
  <dcterms:created xsi:type="dcterms:W3CDTF">2011-06-09T11:48:28Z</dcterms:created>
  <dcterms:modified xsi:type="dcterms:W3CDTF">2017-04-18T00:46:14Z</dcterms:modified>
</cp:coreProperties>
</file>

<file path=docProps/thumbnail.jpeg>
</file>